
<file path=[Content_Types].xml><?xml version="1.0" encoding="utf-8"?>
<Types xmlns="http://schemas.openxmlformats.org/package/2006/content-types">
  <Default Extension="png" ContentType="image/png"/>
  <Default Extension="tmp" ContentType="image/png"/>
  <Default Extension="bin" ContentType="application/vnd.openxmlformats-officedocument.oleObject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</p:sldMasterIdLst>
  <p:notesMasterIdLst>
    <p:notesMasterId r:id="rId42"/>
  </p:notesMasterIdLst>
  <p:sldIdLst>
    <p:sldId id="29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5" r:id="rId11"/>
    <p:sldId id="264" r:id="rId12"/>
    <p:sldId id="267" r:id="rId13"/>
    <p:sldId id="266" r:id="rId14"/>
    <p:sldId id="269" r:id="rId15"/>
    <p:sldId id="270" r:id="rId16"/>
    <p:sldId id="268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2" r:id="rId29"/>
    <p:sldId id="283" r:id="rId30"/>
    <p:sldId id="293" r:id="rId31"/>
    <p:sldId id="289" r:id="rId32"/>
    <p:sldId id="290" r:id="rId33"/>
    <p:sldId id="284" r:id="rId34"/>
    <p:sldId id="286" r:id="rId35"/>
    <p:sldId id="291" r:id="rId36"/>
    <p:sldId id="285" r:id="rId37"/>
    <p:sldId id="287" r:id="rId38"/>
    <p:sldId id="292" r:id="rId39"/>
    <p:sldId id="294" r:id="rId40"/>
    <p:sldId id="295" r:id="rId41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14" autoAdjust="0"/>
    <p:restoredTop sz="83974" autoAdjust="0"/>
  </p:normalViewPr>
  <p:slideViewPr>
    <p:cSldViewPr snapToGrid="0">
      <p:cViewPr varScale="1">
        <p:scale>
          <a:sx n="98" d="100"/>
          <a:sy n="98" d="100"/>
        </p:scale>
        <p:origin x="201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presProps" Target="presProps.xml"/><Relationship Id="rId8" Type="http://schemas.openxmlformats.org/officeDocument/2006/relationships/slide" Target="slides/slide6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slide" Target="slides/slide39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\\netdisk.icmat.es\Informatica-2\Computaci&#243;n\Workshop%20b&#225;sico\Comparativa%20cpu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\\netdisk.icmat.es\Informatica-2\Computaci&#243;n\Workshop%20b&#225;sico\Comparativa%20cpu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\\netdisk.icmat.es\Informatica-2\Computaci&#243;n\Workshop%20b&#225;sico\Comparativa%20cpu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lfredo\Desktop\lang-comparision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S"/>
              <a:t>Tiempo (s) matrices 8000</a:t>
            </a:r>
            <a:r>
              <a:rPr lang="es-ES" baseline="0"/>
              <a:t> x 8000 C=A*B</a:t>
            </a:r>
            <a:endParaRPr lang="es-ES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>
        <c:manualLayout>
          <c:layoutTarget val="inner"/>
          <c:xMode val="edge"/>
          <c:yMode val="edge"/>
          <c:x val="9.7136482939632549E-2"/>
          <c:y val="0.17171296296296298"/>
          <c:w val="0.90286351706036749"/>
          <c:h val="0.54380322251385238"/>
        </c:manualLayout>
      </c:layout>
      <c:lineChart>
        <c:grouping val="standard"/>
        <c:varyColors val="0"/>
        <c:ser>
          <c:idx val="0"/>
          <c:order val="0"/>
          <c:tx>
            <c:strRef>
              <c:f>'CPU matrixmult'!$A$14</c:f>
              <c:strCache>
                <c:ptCount val="1"/>
                <c:pt idx="0">
                  <c:v>Intel(R) Core(TM) i5-4590 CPU @ 3.30GHz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'CPU matrixmult'!$B$14:$B$18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12</c:v>
                </c:pt>
              </c:numCache>
            </c:numRef>
          </c:cat>
          <c:val>
            <c:numRef>
              <c:f>'CPU matrixmult'!$G$14:$G$18</c:f>
              <c:numCache>
                <c:formatCode>#,##0.0000</c:formatCode>
                <c:ptCount val="5"/>
                <c:pt idx="0">
                  <c:v>73.096500000000006</c:v>
                </c:pt>
                <c:pt idx="1">
                  <c:v>37.261299999999999</c:v>
                </c:pt>
                <c:pt idx="2">
                  <c:v>23.780100000000001</c:v>
                </c:pt>
                <c:pt idx="3">
                  <c:v>25.279199999999999</c:v>
                </c:pt>
                <c:pt idx="4">
                  <c:v>25.167300000000001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'CPU matrixmult'!$A$24</c:f>
              <c:strCache>
                <c:ptCount val="1"/>
                <c:pt idx="0">
                  <c:v>Intel(R) Xeon(R) CPU E5-2640 v3 @ 2.60GHz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'CPU matrixmult'!$B$14:$B$18</c:f>
              <c:numCache>
                <c:formatCode>General</c:formatCode>
                <c:ptCount val="5"/>
                <c:pt idx="0">
                  <c:v>1</c:v>
                </c:pt>
                <c:pt idx="1">
                  <c:v>2</c:v>
                </c:pt>
                <c:pt idx="2">
                  <c:v>4</c:v>
                </c:pt>
                <c:pt idx="3">
                  <c:v>8</c:v>
                </c:pt>
                <c:pt idx="4">
                  <c:v>12</c:v>
                </c:pt>
              </c:numCache>
            </c:numRef>
          </c:cat>
          <c:val>
            <c:numRef>
              <c:f>'CPU matrixmult'!$G$24:$G$29</c:f>
              <c:numCache>
                <c:formatCode>#,##0.0000</c:formatCode>
                <c:ptCount val="6"/>
                <c:pt idx="0">
                  <c:v>104.45399999999999</c:v>
                </c:pt>
                <c:pt idx="1">
                  <c:v>53.0869</c:v>
                </c:pt>
                <c:pt idx="2">
                  <c:v>27.450600000000001</c:v>
                </c:pt>
                <c:pt idx="3">
                  <c:v>14.77</c:v>
                </c:pt>
                <c:pt idx="4">
                  <c:v>10.862399999999999</c:v>
                </c:pt>
                <c:pt idx="5">
                  <c:v>9.2326700000000006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63120912"/>
        <c:axId val="2063116560"/>
      </c:lineChart>
      <c:catAx>
        <c:axId val="206312091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2063116560"/>
        <c:crosses val="autoZero"/>
        <c:auto val="1"/>
        <c:lblAlgn val="ctr"/>
        <c:lblOffset val="100"/>
        <c:noMultiLvlLbl val="0"/>
      </c:catAx>
      <c:valAx>
        <c:axId val="206311656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numFmt formatCode="#,##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206312091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S"/>
              <a:t>Tiempo (s) con 4 núcleos por tamaño del problema C=A*B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'CPU matrixmult'!$A$16</c:f>
              <c:strCache>
                <c:ptCount val="1"/>
                <c:pt idx="0">
                  <c:v>Intel(R) Core(TM) i5-4590 CPU @ 3.30GHz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'CPU matrixmult'!$C$13:$G$13</c:f>
              <c:numCache>
                <c:formatCode>General</c:formatCode>
                <c:ptCount val="5"/>
                <c:pt idx="0">
                  <c:v>100</c:v>
                </c:pt>
                <c:pt idx="1">
                  <c:v>1000</c:v>
                </c:pt>
                <c:pt idx="2">
                  <c:v>2000</c:v>
                </c:pt>
                <c:pt idx="3">
                  <c:v>4000</c:v>
                </c:pt>
                <c:pt idx="4">
                  <c:v>8000</c:v>
                </c:pt>
              </c:numCache>
            </c:numRef>
          </c:cat>
          <c:val>
            <c:numRef>
              <c:f>'CPU matrixmult'!$C$16:$G$16</c:f>
              <c:numCache>
                <c:formatCode>General</c:formatCode>
                <c:ptCount val="5"/>
                <c:pt idx="0">
                  <c:v>8.3400900000000003E-4</c:v>
                </c:pt>
                <c:pt idx="1">
                  <c:v>6.1753799999999998E-2</c:v>
                </c:pt>
                <c:pt idx="2">
                  <c:v>0.40115400000000001</c:v>
                </c:pt>
                <c:pt idx="3" formatCode="#,##0.0000000">
                  <c:v>3.21035</c:v>
                </c:pt>
                <c:pt idx="4" formatCode="#,##0.0000">
                  <c:v>23.780100000000001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'CPU matrixmult'!$A$26</c:f>
              <c:strCache>
                <c:ptCount val="1"/>
                <c:pt idx="0">
                  <c:v>Intel(R) Xeon(R) CPU E5-2640 v3 @ 2.60GHz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cat>
            <c:numRef>
              <c:f>'CPU matrixmult'!$C$13:$G$13</c:f>
              <c:numCache>
                <c:formatCode>General</c:formatCode>
                <c:ptCount val="5"/>
                <c:pt idx="0">
                  <c:v>100</c:v>
                </c:pt>
                <c:pt idx="1">
                  <c:v>1000</c:v>
                </c:pt>
                <c:pt idx="2">
                  <c:v>2000</c:v>
                </c:pt>
                <c:pt idx="3">
                  <c:v>4000</c:v>
                </c:pt>
                <c:pt idx="4">
                  <c:v>8000</c:v>
                </c:pt>
              </c:numCache>
            </c:numRef>
          </c:cat>
          <c:val>
            <c:numRef>
              <c:f>'CPU matrixmult'!$C$26:$G$26</c:f>
              <c:numCache>
                <c:formatCode>General</c:formatCode>
                <c:ptCount val="5"/>
                <c:pt idx="0">
                  <c:v>6.6379500000000001E-4</c:v>
                </c:pt>
                <c:pt idx="1">
                  <c:v>9.0060500000000002E-2</c:v>
                </c:pt>
                <c:pt idx="2">
                  <c:v>0.54366099999999995</c:v>
                </c:pt>
                <c:pt idx="3" formatCode="#,##0.0000000">
                  <c:v>3.6833999999999998</c:v>
                </c:pt>
                <c:pt idx="4" formatCode="#,##0.0000">
                  <c:v>27.450600000000001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63124176"/>
        <c:axId val="2063126352"/>
      </c:lineChart>
      <c:catAx>
        <c:axId val="206312417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2063126352"/>
        <c:crosses val="autoZero"/>
        <c:auto val="1"/>
        <c:lblAlgn val="ctr"/>
        <c:lblOffset val="100"/>
        <c:noMultiLvlLbl val="0"/>
      </c:catAx>
      <c:valAx>
        <c:axId val="206312635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20631241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S"/>
              <a:t>Gflops por tamaño del problema C=A*B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'CPU matrixmult'!$A$29</c:f>
              <c:strCache>
                <c:ptCount val="1"/>
                <c:pt idx="0">
                  <c:v>Intel(R) Xeon(R) CPU E5-2640 v3 @ 2.60GHz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cat>
            <c:numRef>
              <c:f>'CPU matrixmult'!$C$23:$G$23</c:f>
              <c:numCache>
                <c:formatCode>General</c:formatCode>
                <c:ptCount val="5"/>
                <c:pt idx="0">
                  <c:v>100</c:v>
                </c:pt>
                <c:pt idx="1">
                  <c:v>1000</c:v>
                </c:pt>
                <c:pt idx="2">
                  <c:v>2000</c:v>
                </c:pt>
                <c:pt idx="3">
                  <c:v>4000</c:v>
                </c:pt>
                <c:pt idx="4">
                  <c:v>8000</c:v>
                </c:pt>
              </c:numCache>
            </c:numRef>
          </c:cat>
          <c:val>
            <c:numRef>
              <c:f>'CPU matrixmult'!$C$30:$G$30</c:f>
              <c:numCache>
                <c:formatCode>0.00</c:formatCode>
                <c:ptCount val="5"/>
                <c:pt idx="0">
                  <c:v>3.1627915847493049</c:v>
                </c:pt>
                <c:pt idx="1">
                  <c:v>32.114049053045214</c:v>
                </c:pt>
                <c:pt idx="2">
                  <c:v>52.986011507464617</c:v>
                </c:pt>
                <c:pt idx="3">
                  <c:v>90.075024984868321</c:v>
                </c:pt>
                <c:pt idx="4">
                  <c:v>110.90356310796335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'CPU matrixmult'!$A$18</c:f>
              <c:strCache>
                <c:ptCount val="1"/>
                <c:pt idx="0">
                  <c:v>Intel(R) Core(TM) i5-4590 CPU @ 3.30GHz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val>
            <c:numRef>
              <c:f>'CPU matrixmult'!$C$19:$G$19</c:f>
              <c:numCache>
                <c:formatCode>0.00</c:formatCode>
                <c:ptCount val="5"/>
                <c:pt idx="0">
                  <c:v>2.4212986677990394</c:v>
                </c:pt>
                <c:pt idx="1">
                  <c:v>32.370477606236378</c:v>
                </c:pt>
                <c:pt idx="2">
                  <c:v>39.87496073827009</c:v>
                </c:pt>
                <c:pt idx="3">
                  <c:v>40.945708161371854</c:v>
                </c:pt>
                <c:pt idx="4">
                  <c:v>43.058523723617647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'CPU matrixmult'!$A$53</c:f>
              <c:strCache>
                <c:ptCount val="1"/>
                <c:pt idx="0">
                  <c:v>Nvida Testla Km20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val>
            <c:numRef>
              <c:f>'CPU matrixmult'!$C$54:$F$54</c:f>
              <c:numCache>
                <c:formatCode>0.00</c:formatCode>
                <c:ptCount val="4"/>
                <c:pt idx="0">
                  <c:v>119.83725714285711</c:v>
                </c:pt>
                <c:pt idx="1">
                  <c:v>259.38925570721102</c:v>
                </c:pt>
                <c:pt idx="2">
                  <c:v>262.35216517011787</c:v>
                </c:pt>
                <c:pt idx="3">
                  <c:v>262.27906955867928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2061141280"/>
        <c:axId val="2061126592"/>
      </c:lineChart>
      <c:catAx>
        <c:axId val="20611412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2061126592"/>
        <c:crosses val="autoZero"/>
        <c:auto val="1"/>
        <c:lblAlgn val="ctr"/>
        <c:lblOffset val="100"/>
        <c:noMultiLvlLbl val="0"/>
      </c:catAx>
      <c:valAx>
        <c:axId val="20611265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2061141280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s-ES"/>
              <a:t>C = A*B (tam 1000x1000x1000)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multiLvlStrRef>
              <c:f>'lang-comparision'!$A$22:$C$29</c:f>
              <c:multiLvlStrCache>
                <c:ptCount val="8"/>
                <c:lvl>
                  <c:pt idx="1">
                    <c:v>INTEL</c:v>
                  </c:pt>
                  <c:pt idx="3">
                    <c:v>INTEL</c:v>
                  </c:pt>
                  <c:pt idx="6">
                    <c:v>GCC</c:v>
                  </c:pt>
                  <c:pt idx="7">
                    <c:v>GCC</c:v>
                  </c:pt>
                </c:lvl>
                <c:lvl>
                  <c:pt idx="0">
                    <c:v>MATLAB</c:v>
                  </c:pt>
                  <c:pt idx="1">
                    <c:v>FORTRAN</c:v>
                  </c:pt>
                  <c:pt idx="2">
                    <c:v>Python</c:v>
                  </c:pt>
                  <c:pt idx="3">
                    <c:v>C </c:v>
                  </c:pt>
                  <c:pt idx="4">
                    <c:v>Julia</c:v>
                  </c:pt>
                  <c:pt idx="5">
                    <c:v>R</c:v>
                  </c:pt>
                  <c:pt idx="6">
                    <c:v>C</c:v>
                  </c:pt>
                  <c:pt idx="7">
                    <c:v>FORTRAN</c:v>
                  </c:pt>
                </c:lvl>
                <c:lvl>
                  <c:pt idx="0">
                    <c:v>MATRIX MULT</c:v>
                  </c:pt>
                  <c:pt idx="1">
                    <c:v>MATRIX MULT -ji loops</c:v>
                  </c:pt>
                  <c:pt idx="2">
                    <c:v>MATRIX MULT</c:v>
                  </c:pt>
                  <c:pt idx="3">
                    <c:v>MATRIX MULT -ji loops</c:v>
                  </c:pt>
                  <c:pt idx="4">
                    <c:v>MATRIX MULT</c:v>
                  </c:pt>
                  <c:pt idx="5">
                    <c:v>MATRIX MULT</c:v>
                  </c:pt>
                  <c:pt idx="6">
                    <c:v>MATRIX MULT -ji loops</c:v>
                  </c:pt>
                  <c:pt idx="7">
                    <c:v>MATRIX MULT -ji loops</c:v>
                  </c:pt>
                </c:lvl>
              </c:multiLvlStrCache>
            </c:multiLvlStrRef>
          </c:cat>
          <c:val>
            <c:numRef>
              <c:f>'lang-comparision'!$G$22:$G$29</c:f>
              <c:numCache>
                <c:formatCode>General</c:formatCode>
                <c:ptCount val="8"/>
                <c:pt idx="0">
                  <c:v>0.129852</c:v>
                </c:pt>
                <c:pt idx="1">
                  <c:v>0.36894399999999999</c:v>
                </c:pt>
                <c:pt idx="2">
                  <c:v>0.42</c:v>
                </c:pt>
                <c:pt idx="3">
                  <c:v>0.47</c:v>
                </c:pt>
                <c:pt idx="4">
                  <c:v>0.56549118200000004</c:v>
                </c:pt>
                <c:pt idx="5">
                  <c:v>0.82499999999999996</c:v>
                </c:pt>
                <c:pt idx="6">
                  <c:v>0.83</c:v>
                </c:pt>
                <c:pt idx="7" formatCode="#,##0">
                  <c:v>1.2928040000000001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61129856"/>
        <c:axId val="2061134208"/>
      </c:barChart>
      <c:catAx>
        <c:axId val="206112985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2061134208"/>
        <c:crosses val="autoZero"/>
        <c:auto val="1"/>
        <c:lblAlgn val="ctr"/>
        <c:lblOffset val="100"/>
        <c:noMultiLvlLbl val="0"/>
      </c:catAx>
      <c:valAx>
        <c:axId val="20611342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206112985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B2351B-FAEF-4477-BEEA-26B2A9FAC06C}" type="datetimeFigureOut">
              <a:rPr lang="es-ES" smtClean="0"/>
              <a:t>08/05/2017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F7D59D-2BDD-46DA-8F17-B3A8E2787B87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8712197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s-ES" dirty="0" smtClean="0"/>
              <a:t>Ejemplo portada 02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99EFFAE-3E4E-584B-A2D6-244E8677C4D7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5597656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s-ES" dirty="0" smtClean="0"/>
              <a:t>presentación-02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s-ES" dirty="0" smtClean="0"/>
              <a:t>Mostrar el</a:t>
            </a:r>
            <a:r>
              <a:rPr lang="es-ES" baseline="0" dirty="0" smtClean="0"/>
              <a:t> ancho de banda mediante la herramienta </a:t>
            </a:r>
            <a:r>
              <a:rPr lang="es-ES" baseline="0" dirty="0" err="1" smtClean="0"/>
              <a:t>qperf</a:t>
            </a:r>
            <a:r>
              <a:rPr lang="es-ES" baseline="0" dirty="0" smtClean="0"/>
              <a:t>, indicando la diferencia con la transmisión mediante TCP/IP y RDMA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7D59D-2BDD-46DA-8F17-B3A8E2787B87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354401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s-ES" dirty="0" smtClean="0"/>
              <a:t>Mostrar el sistema</a:t>
            </a:r>
            <a:r>
              <a:rPr lang="es-ES" baseline="0" dirty="0" smtClean="0"/>
              <a:t> de ficheros LUSTRE y las operaciones habituales (</a:t>
            </a:r>
            <a:r>
              <a:rPr lang="es-ES" baseline="0" dirty="0" err="1" smtClean="0"/>
              <a:t>ls</a:t>
            </a:r>
            <a:r>
              <a:rPr lang="es-ES" baseline="0" dirty="0" smtClean="0"/>
              <a:t>, </a:t>
            </a:r>
            <a:r>
              <a:rPr lang="es-ES" baseline="0" dirty="0" err="1" smtClean="0"/>
              <a:t>find</a:t>
            </a:r>
            <a:r>
              <a:rPr lang="es-ES" baseline="0" dirty="0" smtClean="0"/>
              <a:t>, </a:t>
            </a:r>
            <a:r>
              <a:rPr lang="es-ES" baseline="0" dirty="0" err="1" smtClean="0"/>
              <a:t>df</a:t>
            </a:r>
            <a:r>
              <a:rPr lang="es-ES" baseline="0" dirty="0" smtClean="0"/>
              <a:t>, </a:t>
            </a:r>
            <a:r>
              <a:rPr lang="es-ES" baseline="0" dirty="0" err="1" smtClean="0"/>
              <a:t>etc</a:t>
            </a:r>
            <a:r>
              <a:rPr lang="es-ES" baseline="0" dirty="0" smtClean="0"/>
              <a:t>)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7D59D-2BDD-46DA-8F17-B3A8E2787B87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778593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&gt; Mostrar los módulos de </a:t>
            </a:r>
            <a:r>
              <a:rPr lang="es-ES" dirty="0" err="1" smtClean="0"/>
              <a:t>kernel</a:t>
            </a:r>
            <a:r>
              <a:rPr lang="es-ES" baseline="0" dirty="0" smtClean="0"/>
              <a:t> de Lustre desde un cliente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7D59D-2BDD-46DA-8F17-B3A8E2787B87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6147581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s-ES" baseline="0" dirty="0" smtClean="0"/>
              <a:t>Mostrar el interfaz de </a:t>
            </a:r>
            <a:r>
              <a:rPr lang="es-ES" baseline="0" dirty="0" err="1" smtClean="0"/>
              <a:t>lfs</a:t>
            </a:r>
            <a:endParaRPr lang="es-ES" baseline="0" dirty="0" smtClean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s-ES" baseline="0" dirty="0" smtClean="0"/>
              <a:t>Mostrar el comando </a:t>
            </a:r>
            <a:r>
              <a:rPr lang="es-ES" baseline="0" dirty="0" err="1" smtClean="0"/>
              <a:t>quota</a:t>
            </a:r>
            <a:endParaRPr lang="es-ES" baseline="0" dirty="0" smtClean="0"/>
          </a:p>
          <a:p>
            <a:pPr marL="0" indent="0">
              <a:buFont typeface="Wingdings" panose="05000000000000000000" pitchFamily="2" charset="2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7D59D-2BDD-46DA-8F17-B3A8E2787B87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156399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s-ES" dirty="0" smtClean="0"/>
              <a:t>Mostrar dónde</a:t>
            </a:r>
            <a:r>
              <a:rPr lang="es-ES" baseline="0" dirty="0" smtClean="0"/>
              <a:t> se encuentra instalado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s-ES" baseline="0" dirty="0" smtClean="0"/>
              <a:t>Mostrar los comandos y las páginas del manual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s-ES" baseline="0" dirty="0" smtClean="0"/>
              <a:t>Mostrar el interfaz gráfico </a:t>
            </a:r>
            <a:r>
              <a:rPr lang="es-ES" baseline="0" dirty="0" err="1" smtClean="0"/>
              <a:t>qmon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7D59D-2BDD-46DA-8F17-B3A8E2787B87}" type="slidenum">
              <a:rPr lang="es-ES" smtClean="0"/>
              <a:t>20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01780320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&gt; Mostrar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7D59D-2BDD-46DA-8F17-B3A8E2787B87}" type="slidenum">
              <a:rPr lang="es-ES" smtClean="0"/>
              <a:t>22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773529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s-ES" dirty="0" smtClean="0"/>
              <a:t>Explicar</a:t>
            </a:r>
            <a:r>
              <a:rPr lang="es-ES" baseline="0" dirty="0" smtClean="0"/>
              <a:t> </a:t>
            </a:r>
            <a:r>
              <a:rPr lang="es-ES" dirty="0" smtClean="0"/>
              <a:t>el significado de los campos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7D59D-2BDD-46DA-8F17-B3A8E2787B87}" type="slidenum">
              <a:rPr lang="es-ES" smtClean="0"/>
              <a:t>23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0993095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7D59D-2BDD-46DA-8F17-B3A8E2787B87}" type="slidenum">
              <a:rPr lang="es-ES" smtClean="0"/>
              <a:t>24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585438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s-ES" dirty="0" smtClean="0"/>
              <a:t>Mostrar cada una de las opciones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s-ES" dirty="0" smtClean="0"/>
              <a:t>XTERM:</a:t>
            </a:r>
            <a:r>
              <a:rPr lang="es-ES" baseline="0" dirty="0" smtClean="0"/>
              <a:t> Mostrar servidor </a:t>
            </a:r>
            <a:r>
              <a:rPr lang="es-ES" baseline="0" dirty="0" err="1" smtClean="0"/>
              <a:t>Xwindow</a:t>
            </a:r>
            <a:r>
              <a:rPr lang="es-ES" baseline="0" dirty="0" smtClean="0"/>
              <a:t> (cliente) en Windows y Mac. Windows: </a:t>
            </a:r>
            <a:r>
              <a:rPr lang="es-ES" baseline="0" dirty="0" err="1" smtClean="0"/>
              <a:t>VcXsrv</a:t>
            </a:r>
            <a:r>
              <a:rPr lang="es-ES" baseline="0" dirty="0" smtClean="0"/>
              <a:t>, Mac y Linux: nativo (</a:t>
            </a:r>
            <a:r>
              <a:rPr lang="es-ES" baseline="0" dirty="0" err="1" smtClean="0"/>
              <a:t>xhost</a:t>
            </a:r>
            <a:r>
              <a:rPr lang="es-ES" baseline="0" dirty="0" smtClean="0"/>
              <a:t> +lovelace.icmat.es),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s-ES" baseline="0" dirty="0" smtClean="0"/>
              <a:t>Variable DISPLAY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s-ES" baseline="0" dirty="0" smtClean="0"/>
              <a:t>SSH con –X (</a:t>
            </a:r>
            <a:r>
              <a:rPr lang="es-ES" baseline="0" dirty="0" err="1" smtClean="0"/>
              <a:t>Xwindow</a:t>
            </a:r>
            <a:r>
              <a:rPr lang="es-ES" baseline="0" dirty="0" smtClean="0"/>
              <a:t> </a:t>
            </a:r>
            <a:r>
              <a:rPr lang="es-ES" baseline="0" dirty="0" err="1" smtClean="0"/>
              <a:t>ssh</a:t>
            </a:r>
            <a:r>
              <a:rPr lang="es-ES" baseline="0" dirty="0" smtClean="0"/>
              <a:t> </a:t>
            </a:r>
            <a:r>
              <a:rPr lang="es-ES" baseline="0" dirty="0" err="1" smtClean="0"/>
              <a:t>tunnel</a:t>
            </a:r>
            <a:r>
              <a:rPr lang="es-ES" baseline="0" dirty="0" smtClean="0"/>
              <a:t>)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s-ES" baseline="0" dirty="0" err="1" smtClean="0"/>
              <a:t>Qsh</a:t>
            </a:r>
            <a:r>
              <a:rPr lang="es-ES" baseline="0" dirty="0" smtClean="0"/>
              <a:t> –</a:t>
            </a:r>
            <a:r>
              <a:rPr lang="es-ES" baseline="0" dirty="0" err="1" smtClean="0"/>
              <a:t>display</a:t>
            </a:r>
            <a:r>
              <a:rPr lang="es-ES" baseline="0" dirty="0" smtClean="0"/>
              <a:t> &lt;IP&gt;:0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7D59D-2BDD-46DA-8F17-B3A8E2787B87}" type="slidenum">
              <a:rPr lang="es-ES" smtClean="0"/>
              <a:t>25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8358965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s-ES" dirty="0" smtClean="0"/>
              <a:t>Mostrar como averiguar los límites de un proceso</a:t>
            </a:r>
            <a:r>
              <a:rPr lang="es-ES" baseline="0" dirty="0" smtClean="0"/>
              <a:t> : </a:t>
            </a:r>
            <a:r>
              <a:rPr lang="es-ES" baseline="0" dirty="0" err="1" smtClean="0"/>
              <a:t>cat</a:t>
            </a:r>
            <a:r>
              <a:rPr lang="es-ES" baseline="0" dirty="0" smtClean="0"/>
              <a:t> /</a:t>
            </a:r>
            <a:r>
              <a:rPr lang="es-ES" baseline="0" dirty="0" err="1" smtClean="0"/>
              <a:t>proc</a:t>
            </a:r>
            <a:r>
              <a:rPr lang="es-ES" baseline="0" dirty="0" smtClean="0"/>
              <a:t>/</a:t>
            </a:r>
            <a:r>
              <a:rPr lang="es-ES" baseline="0" dirty="0" err="1" smtClean="0"/>
              <a:t>nnn</a:t>
            </a:r>
            <a:r>
              <a:rPr lang="es-ES" baseline="0" dirty="0" smtClean="0"/>
              <a:t>/</a:t>
            </a:r>
            <a:r>
              <a:rPr lang="es-ES" baseline="0" dirty="0" err="1" smtClean="0"/>
              <a:t>limits</a:t>
            </a:r>
            <a:endParaRPr lang="es-ES" baseline="0" dirty="0" smtClean="0"/>
          </a:p>
          <a:p>
            <a:pPr marL="0" indent="0">
              <a:buFont typeface="Wingdings" panose="05000000000000000000" pitchFamily="2" charset="2"/>
              <a:buNone/>
            </a:pPr>
            <a:endParaRPr lang="es-ES" baseline="0" dirty="0" smtClean="0"/>
          </a:p>
          <a:p>
            <a:pPr marL="171450" indent="-171450">
              <a:buFont typeface="Wingdings" panose="05000000000000000000" pitchFamily="2" charset="2"/>
              <a:buChar char="Ø"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7D59D-2BDD-46DA-8F17-B3A8E2787B87}" type="slidenum">
              <a:rPr lang="es-ES" smtClean="0"/>
              <a:t>26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50619751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&gt; Explicar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7D59D-2BDD-46DA-8F17-B3A8E2787B87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8551286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s-ES" dirty="0" smtClean="0"/>
              <a:t>Mostrar y seguir guía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s-ES" dirty="0" smtClean="0"/>
              <a:t>Lanzar algún ejemplo</a:t>
            </a:r>
          </a:p>
          <a:p>
            <a:pPr marL="0" indent="0">
              <a:buFont typeface="Wingdings" panose="05000000000000000000" pitchFamily="2" charset="2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7D59D-2BDD-46DA-8F17-B3A8E2787B87}" type="slidenum">
              <a:rPr lang="es-ES" smtClean="0"/>
              <a:t>27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7162174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s-ES" dirty="0" smtClean="0"/>
              <a:t>Mostrar ejemplo básico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s-ES" dirty="0" smtClean="0"/>
              <a:t>cd</a:t>
            </a:r>
            <a:r>
              <a:rPr lang="es-ES" baseline="0" dirty="0" smtClean="0"/>
              <a:t> /LUSTRE/</a:t>
            </a:r>
            <a:r>
              <a:rPr lang="es-ES" baseline="0" dirty="0" err="1" smtClean="0"/>
              <a:t>users</a:t>
            </a:r>
            <a:r>
              <a:rPr lang="es-ES" baseline="0" dirty="0" smtClean="0"/>
              <a:t>/acaso/</a:t>
            </a:r>
            <a:r>
              <a:rPr lang="es-ES" baseline="0" dirty="0" err="1" smtClean="0"/>
              <a:t>tests</a:t>
            </a:r>
            <a:r>
              <a:rPr lang="es-ES" baseline="0" dirty="0" smtClean="0"/>
              <a:t>/</a:t>
            </a:r>
            <a:r>
              <a:rPr lang="es-ES" baseline="0" dirty="0" err="1" smtClean="0"/>
              <a:t>mandel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7D59D-2BDD-46DA-8F17-B3A8E2787B87}" type="slidenum">
              <a:rPr lang="es-ES" smtClean="0"/>
              <a:t>28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4821899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&gt; Mostrar las 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7D59D-2BDD-46DA-8F17-B3A8E2787B87}" type="slidenum">
              <a:rPr lang="es-ES" smtClean="0"/>
              <a:t>29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871355323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s-ES" dirty="0" smtClean="0"/>
              <a:t>Explicar los parámetros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s-ES" dirty="0" smtClean="0"/>
              <a:t>Mostrar el código del</a:t>
            </a:r>
            <a:r>
              <a:rPr lang="es-ES" baseline="0" dirty="0" smtClean="0"/>
              <a:t> programa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7D59D-2BDD-46DA-8F17-B3A8E2787B87}" type="slidenum">
              <a:rPr lang="es-ES" smtClean="0"/>
              <a:t>35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9758953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s-ES" dirty="0" smtClean="0"/>
              <a:t>Mostrar el programa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s-ES" dirty="0" smtClean="0"/>
              <a:t>Estructura</a:t>
            </a:r>
            <a:r>
              <a:rPr lang="es-ES" baseline="0" dirty="0" smtClean="0"/>
              <a:t> del proyecto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s-ES" baseline="0" dirty="0" smtClean="0"/>
              <a:t>Carga de variables y módulos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s-ES" baseline="0" dirty="0" smtClean="0"/>
              <a:t>Ejecución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7D59D-2BDD-46DA-8F17-B3A8E2787B87}" type="slidenum">
              <a:rPr lang="es-ES" smtClean="0"/>
              <a:t>37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94798611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&gt; Mostrar</a:t>
            </a:r>
            <a:r>
              <a:rPr lang="es-ES" baseline="0" dirty="0" smtClean="0"/>
              <a:t> ejemplo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7D59D-2BDD-46DA-8F17-B3A8E2787B87}" type="slidenum">
              <a:rPr lang="es-ES" smtClean="0"/>
              <a:t>38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47425355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s-ES" dirty="0" smtClean="0"/>
              <a:t>Iniciar sesión en </a:t>
            </a:r>
            <a:r>
              <a:rPr lang="es-ES" dirty="0" err="1" smtClean="0"/>
              <a:t>lovelace</a:t>
            </a:r>
            <a:endParaRPr lang="es-ES" dirty="0" smtClean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s-ES" dirty="0" smtClean="0"/>
              <a:t>Mostrar</a:t>
            </a:r>
            <a:r>
              <a:rPr lang="es-ES" baseline="0" dirty="0" smtClean="0"/>
              <a:t> los resultados de </a:t>
            </a:r>
            <a:r>
              <a:rPr lang="es-ES" baseline="0" dirty="0" err="1" smtClean="0"/>
              <a:t>qhost</a:t>
            </a:r>
            <a:endParaRPr lang="es-ES" baseline="0" dirty="0" smtClean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s-ES" baseline="0" dirty="0" smtClean="0"/>
              <a:t>Hablar de los resultados mostrados por </a:t>
            </a:r>
            <a:r>
              <a:rPr lang="es-ES" baseline="0" dirty="0" err="1" smtClean="0"/>
              <a:t>qhost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7D59D-2BDD-46DA-8F17-B3A8E2787B87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836763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s-ES" dirty="0" smtClean="0"/>
              <a:t>Ejemplo</a:t>
            </a:r>
            <a:r>
              <a:rPr lang="es-ES" baseline="0" dirty="0" smtClean="0"/>
              <a:t> de tiempos relativos entre la CPU, las cachés, las memorias, la red y los discos duros (SSD y HDD)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s-ES" baseline="0" dirty="0" smtClean="0"/>
              <a:t>Para dar una idea de las magnitudes y poner en contexto los tiempos de ejecución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7D59D-2BDD-46DA-8F17-B3A8E2787B87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478771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dirty="0" smtClean="0"/>
              <a:t>&gt; Explicar</a:t>
            </a:r>
            <a:r>
              <a:rPr lang="es-ES" baseline="0" dirty="0" smtClean="0"/>
              <a:t> las mejoras relativas</a:t>
            </a:r>
          </a:p>
          <a:p>
            <a:r>
              <a:rPr lang="es-ES" baseline="0" dirty="0" smtClean="0"/>
              <a:t>&gt; Mostrar ejemplo de capacidad de cálculo: </a:t>
            </a:r>
            <a:r>
              <a:rPr lang="es-ES" baseline="0" dirty="0" err="1" smtClean="0"/>
              <a:t>mandel</a:t>
            </a:r>
            <a:r>
              <a:rPr lang="es-ES" baseline="0" dirty="0" smtClean="0"/>
              <a:t> en i7 versus </a:t>
            </a:r>
            <a:r>
              <a:rPr lang="es-ES" baseline="0" dirty="0" err="1" smtClean="0"/>
              <a:t>mandel</a:t>
            </a:r>
            <a:r>
              <a:rPr lang="es-ES" baseline="0" dirty="0" smtClean="0"/>
              <a:t> en E5 2640 v3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s-ES" baseline="0" dirty="0" smtClean="0"/>
              <a:t>Importante !! Arquitectura </a:t>
            </a:r>
            <a:r>
              <a:rPr lang="es-ES" baseline="0" dirty="0" err="1" smtClean="0"/>
              <a:t>multicore</a:t>
            </a:r>
            <a:r>
              <a:rPr lang="es-ES" baseline="0" dirty="0" smtClean="0"/>
              <a:t>: 8 </a:t>
            </a:r>
            <a:r>
              <a:rPr lang="es-ES" baseline="0" dirty="0" err="1" smtClean="0"/>
              <a:t>cores</a:t>
            </a:r>
            <a:r>
              <a:rPr lang="es-ES" baseline="0" dirty="0" smtClean="0"/>
              <a:t> por cada CPU, no </a:t>
            </a:r>
            <a:r>
              <a:rPr lang="es-ES" baseline="0" dirty="0" err="1" smtClean="0"/>
              <a:t>hyperthreading</a:t>
            </a:r>
            <a:r>
              <a:rPr lang="es-ES" baseline="0" dirty="0" smtClean="0"/>
              <a:t>, NUMA, implicación en el paralelismo (mejor 8 hilos en el &gt; mismo </a:t>
            </a:r>
            <a:r>
              <a:rPr lang="es-ES" baseline="0" dirty="0" err="1" smtClean="0"/>
              <a:t>core</a:t>
            </a:r>
            <a:r>
              <a:rPr lang="es-ES" baseline="0" dirty="0" smtClean="0"/>
              <a:t>)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s-ES" baseline="0" dirty="0" smtClean="0"/>
              <a:t>Presentacion-01.txt &lt;-&gt; </a:t>
            </a:r>
            <a:r>
              <a:rPr lang="es-ES" baseline="0" dirty="0" err="1" smtClean="0"/>
              <a:t>cpu</a:t>
            </a:r>
            <a:r>
              <a:rPr lang="es-ES" baseline="0" dirty="0" smtClean="0"/>
              <a:t> a más velocidad vs </a:t>
            </a:r>
            <a:r>
              <a:rPr lang="es-ES" baseline="0" dirty="0" err="1" smtClean="0"/>
              <a:t>cpu</a:t>
            </a:r>
            <a:r>
              <a:rPr lang="es-ES" baseline="0" dirty="0" smtClean="0"/>
              <a:t> con más </a:t>
            </a:r>
            <a:r>
              <a:rPr lang="es-ES" baseline="0" dirty="0" err="1" smtClean="0"/>
              <a:t>cores</a:t>
            </a:r>
            <a:endParaRPr lang="es-ES" baseline="0" dirty="0" smtClean="0"/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s-ES" baseline="0" dirty="0" smtClean="0"/>
              <a:t>Diferencia entre hilos reales e hilos virtuales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7D59D-2BDD-46DA-8F17-B3A8E2787B87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315804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s-ES" dirty="0" smtClean="0"/>
              <a:t>Mostrar</a:t>
            </a:r>
            <a:r>
              <a:rPr lang="es-ES" baseline="0" dirty="0" smtClean="0"/>
              <a:t> Excel comparativa-cpus.xlsx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endParaRPr lang="es-ES" baseline="0" dirty="0" smtClean="0"/>
          </a:p>
          <a:p>
            <a:pPr marL="0" indent="0">
              <a:buFont typeface="Wingdings" panose="05000000000000000000" pitchFamily="2" charset="2"/>
              <a:buNone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7D59D-2BDD-46DA-8F17-B3A8E2787B87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6551121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s-ES" dirty="0" smtClean="0"/>
              <a:t>Explicar la diferencia entre </a:t>
            </a:r>
            <a:r>
              <a:rPr lang="es-ES" dirty="0" err="1" smtClean="0"/>
              <a:t>CPUs</a:t>
            </a:r>
            <a:r>
              <a:rPr lang="es-ES" dirty="0" smtClean="0"/>
              <a:t> mas</a:t>
            </a:r>
            <a:r>
              <a:rPr lang="es-ES" baseline="0" dirty="0" smtClean="0"/>
              <a:t> rápidas (MHz) y </a:t>
            </a:r>
            <a:r>
              <a:rPr lang="es-ES" baseline="0" dirty="0" err="1" smtClean="0"/>
              <a:t>CPUs</a:t>
            </a:r>
            <a:r>
              <a:rPr lang="es-ES" baseline="0" dirty="0" smtClean="0"/>
              <a:t> con mayor paralelismo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s-ES" baseline="0" dirty="0" smtClean="0"/>
              <a:t>El consumo eléctrico es menor y aguantan cargas de trabajo mayores durante más tiempo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s-ES" baseline="0" dirty="0" smtClean="0"/>
              <a:t>Para un único hilo de ejecución, las </a:t>
            </a:r>
            <a:r>
              <a:rPr lang="es-ES" baseline="0" dirty="0" err="1" smtClean="0"/>
              <a:t>CPUs</a:t>
            </a:r>
            <a:r>
              <a:rPr lang="es-ES" baseline="0" dirty="0" smtClean="0"/>
              <a:t> de sobremesa son mas rápidas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s-ES" baseline="0" dirty="0" smtClean="0"/>
              <a:t>Mostrar MATLAB en acción para la multiplicación de matrices tic();A=rand(8000);B=rand(8000);C=A*</a:t>
            </a:r>
            <a:r>
              <a:rPr lang="es-ES" baseline="0" dirty="0" err="1" smtClean="0"/>
              <a:t>B;t</a:t>
            </a:r>
            <a:r>
              <a:rPr lang="es-ES" baseline="0" dirty="0" smtClean="0"/>
              <a:t>=</a:t>
            </a:r>
            <a:r>
              <a:rPr lang="es-ES" baseline="0" dirty="0" err="1" smtClean="0"/>
              <a:t>toc</a:t>
            </a:r>
            <a:r>
              <a:rPr lang="es-ES" baseline="0" dirty="0" smtClean="0"/>
              <a:t>();</a:t>
            </a: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7D59D-2BDD-46DA-8F17-B3A8E2787B87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0779496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s-ES" baseline="0" dirty="0" smtClean="0"/>
              <a:t>Mostrar presentación-03.txt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s-ES" baseline="0" dirty="0" smtClean="0"/>
              <a:t>Importante el tema de la frecuencia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s-ES" baseline="0" dirty="0" smtClean="0"/>
              <a:t>Solo hacer una reseña, es un tema avanzado para futuras presentaciones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endParaRPr lang="es-ES" baseline="0" dirty="0" smtClean="0"/>
          </a:p>
          <a:p>
            <a:pPr marL="171450" indent="-171450">
              <a:buFont typeface="Wingdings" panose="05000000000000000000" pitchFamily="2" charset="2"/>
              <a:buChar char="Ø"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7D59D-2BDD-46DA-8F17-B3A8E2787B87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179860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Ø"/>
            </a:pPr>
            <a:r>
              <a:rPr lang="es-ES" dirty="0" smtClean="0"/>
              <a:t>Mostrar</a:t>
            </a:r>
            <a:r>
              <a:rPr lang="es-ES" baseline="0" dirty="0" smtClean="0"/>
              <a:t> ejemplo de multiplicación de matrices con CUDA (presentación-03.txt)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s-ES" baseline="0" dirty="0" smtClean="0"/>
              <a:t>Mostrar página web de </a:t>
            </a:r>
            <a:r>
              <a:rPr lang="es-ES" baseline="0" dirty="0" err="1" smtClean="0"/>
              <a:t>nvidia</a:t>
            </a:r>
            <a:r>
              <a:rPr lang="es-ES" baseline="0" dirty="0" smtClean="0"/>
              <a:t> tesla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r>
              <a:rPr lang="es-ES" baseline="0" dirty="0" smtClean="0"/>
              <a:t>Mostrar recursos en el servidor: /LUSTRE/apps/cuda-7.5</a:t>
            </a:r>
          </a:p>
          <a:p>
            <a:pPr marL="171450" indent="-171450">
              <a:buFont typeface="Wingdings" panose="05000000000000000000" pitchFamily="2" charset="2"/>
              <a:buChar char="Ø"/>
            </a:pPr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5F7D59D-2BDD-46DA-8F17-B3A8E2787B87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712660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4530"/>
            <a:ext cx="6858000" cy="2387600"/>
          </a:xfrm>
        </p:spPr>
        <p:txBody>
          <a:bodyPr anchor="b">
            <a:normAutofit/>
          </a:bodyPr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 algn="ctr">
              <a:buNone/>
              <a:defRPr sz="2100"/>
            </a:lvl2pPr>
            <a:lvl3pPr marL="685800" indent="0" algn="ctr">
              <a:buNone/>
              <a:defRPr sz="1800"/>
            </a:lvl3pPr>
            <a:lvl4pPr marL="1028700" indent="0" algn="ctr">
              <a:buNone/>
              <a:defRPr sz="1500"/>
            </a:lvl4pPr>
            <a:lvl5pPr marL="1371600" indent="0" algn="ctr">
              <a:buNone/>
              <a:defRPr sz="1500"/>
            </a:lvl5pPr>
            <a:lvl6pPr marL="1714500" indent="0" algn="ctr">
              <a:buNone/>
              <a:defRPr sz="1500"/>
            </a:lvl6pPr>
            <a:lvl7pPr marL="2057400" indent="0" algn="ctr">
              <a:buNone/>
              <a:defRPr sz="1500"/>
            </a:lvl7pPr>
            <a:lvl8pPr marL="2400300" indent="0" algn="ctr">
              <a:buNone/>
              <a:defRPr sz="1500"/>
            </a:lvl8pPr>
            <a:lvl9pPr marL="2743200" indent="0" algn="ctr">
              <a:buNone/>
              <a:defRPr sz="15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5A542-F07F-4618-86F7-205244CA78EB}" type="datetimeFigureOut">
              <a:rPr lang="es-ES" smtClean="0"/>
              <a:t>08/05/2017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724A-9869-4487-A323-5B24E3EF235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089039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5A542-F07F-4618-86F7-205244CA78EB}" type="datetimeFigureOut">
              <a:rPr lang="es-ES" smtClean="0"/>
              <a:t>08/05/2017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724A-9869-4487-A323-5B24E3EF235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912498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0362"/>
            <a:ext cx="1971675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0363"/>
            <a:ext cx="5800725" cy="581183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5A542-F07F-4618-86F7-205244CA78EB}" type="datetimeFigureOut">
              <a:rPr lang="es-ES" smtClean="0"/>
              <a:t>08/05/2017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724A-9869-4487-A323-5B24E3EF235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59177908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5A542-F07F-4618-86F7-205244CA78EB}" type="datetimeFigureOut">
              <a:rPr lang="es-ES" smtClean="0"/>
              <a:t>08/05/2017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724A-9869-4487-A323-5B24E3EF235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020903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5A542-F07F-4618-86F7-205244CA78EB}" type="datetimeFigureOut">
              <a:rPr lang="es-ES" smtClean="0"/>
              <a:t>08/05/2017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724A-9869-4487-A323-5B24E3EF235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3144811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5A542-F07F-4618-86F7-205244CA78EB}" type="datetimeFigureOut">
              <a:rPr lang="es-ES" smtClean="0"/>
              <a:t>08/05/2017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724A-9869-4487-A323-5B24E3EF235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18890415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5A542-F07F-4618-86F7-205244CA78EB}" type="datetimeFigureOut">
              <a:rPr lang="es-ES" smtClean="0"/>
              <a:t>08/05/2017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724A-9869-4487-A323-5B24E3EF235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047020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5A542-F07F-4618-86F7-205244CA78EB}" type="datetimeFigureOut">
              <a:rPr lang="es-ES" smtClean="0"/>
              <a:t>08/05/2017</a:t>
            </a:fld>
            <a:endParaRPr lang="es-E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724A-9869-4487-A323-5B24E3EF235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237040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5A542-F07F-4618-86F7-205244CA78EB}" type="datetimeFigureOut">
              <a:rPr lang="es-ES" smtClean="0"/>
              <a:t>08/05/2017</a:t>
            </a:fld>
            <a:endParaRPr lang="es-E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724A-9869-4487-A323-5B24E3EF235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649372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5A542-F07F-4618-86F7-205244CA78EB}" type="datetimeFigureOut">
              <a:rPr lang="es-ES" smtClean="0"/>
              <a:t>08/05/2017</a:t>
            </a:fld>
            <a:endParaRPr lang="es-E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724A-9869-4487-A323-5B24E3EF235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1844752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5A542-F07F-4618-86F7-205244CA78EB}" type="datetimeFigureOut">
              <a:rPr lang="es-ES" smtClean="0"/>
              <a:t>08/05/2017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724A-9869-4487-A323-5B24E3EF235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3680334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5A542-F07F-4618-86F7-205244CA78EB}" type="datetimeFigureOut">
              <a:rPr lang="es-ES" smtClean="0"/>
              <a:t>08/05/2017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724A-9869-4487-A323-5B24E3EF235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3198701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" smtClean="0"/>
              <a:t>Haga clic en el icono para agregar una imagen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5A542-F07F-4618-86F7-205244CA78EB}" type="datetimeFigureOut">
              <a:rPr lang="es-ES" smtClean="0"/>
              <a:t>08/05/2017</a:t>
            </a:fld>
            <a:endParaRPr lang="es-E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724A-9869-4487-A323-5B24E3EF235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6223908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5A542-F07F-4618-86F7-205244CA78EB}" type="datetimeFigureOut">
              <a:rPr lang="es-ES" smtClean="0"/>
              <a:t>08/05/2017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724A-9869-4487-A323-5B24E3EF235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0961428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5A542-F07F-4618-86F7-205244CA78EB}" type="datetimeFigureOut">
              <a:rPr lang="es-ES" smtClean="0"/>
              <a:t>08/05/2017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724A-9869-4487-A323-5B24E3EF235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9648236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12423"/>
            <a:ext cx="7886700" cy="2851208"/>
          </a:xfrm>
        </p:spPr>
        <p:txBody>
          <a:bodyPr anchor="b">
            <a:normAutofit/>
          </a:bodyPr>
          <a:lstStyle>
            <a:lvl1pPr>
              <a:defRPr sz="45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52634"/>
            <a:ext cx="78867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5A542-F07F-4618-86F7-205244CA78EB}" type="datetimeFigureOut">
              <a:rPr lang="es-ES" smtClean="0"/>
              <a:t>08/05/2017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724A-9869-4487-A323-5B24E3EF235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56756232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3845" y="1828801"/>
            <a:ext cx="3886200" cy="435133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8801"/>
            <a:ext cx="3886200" cy="4351337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5A542-F07F-4618-86F7-205244CA78EB}" type="datetimeFigureOut">
              <a:rPr lang="es-ES" smtClean="0"/>
              <a:t>08/05/2017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724A-9869-4487-A323-5B24E3EF235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133572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681851"/>
            <a:ext cx="3867150" cy="825699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45" y="2507551"/>
            <a:ext cx="3867150" cy="3680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851"/>
            <a:ext cx="3886201" cy="825698"/>
          </a:xfrm>
        </p:spPr>
        <p:txBody>
          <a:bodyPr anchor="b"/>
          <a:lstStyle>
            <a:lvl1pPr marL="0" indent="0">
              <a:spcBef>
                <a:spcPts val="0"/>
              </a:spcBef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7551"/>
            <a:ext cx="3886201" cy="3680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5A542-F07F-4618-86F7-205244CA78EB}" type="datetimeFigureOut">
              <a:rPr lang="es-ES" smtClean="0"/>
              <a:t>08/05/2017</a:t>
            </a:fld>
            <a:endParaRPr lang="es-E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724A-9869-4487-A323-5B24E3EF2352}" type="slidenum">
              <a:rPr lang="es-ES" smtClean="0"/>
              <a:t>‹Nº›</a:t>
            </a:fld>
            <a:endParaRPr lang="es-E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997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5A542-F07F-4618-86F7-205244CA78EB}" type="datetimeFigureOut">
              <a:rPr lang="es-ES" smtClean="0"/>
              <a:t>08/05/2017</a:t>
            </a:fld>
            <a:endParaRPr lang="es-E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724A-9869-4487-A323-5B24E3EF2352}" type="slidenum">
              <a:rPr lang="es-ES" smtClean="0"/>
              <a:t>‹Nº›</a:t>
            </a:fld>
            <a:endParaRPr lang="es-E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871595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5A542-F07F-4618-86F7-205244CA78EB}" type="datetimeFigureOut">
              <a:rPr lang="es-ES" smtClean="0"/>
              <a:t>08/05/2017</a:t>
            </a:fld>
            <a:endParaRPr lang="es-E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724A-9869-4487-A323-5B24E3EF235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90488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1"/>
            <a:ext cx="2948940" cy="1600197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399"/>
            <a:ext cx="2948940" cy="3810001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5A542-F07F-4618-86F7-205244CA78EB}" type="datetimeFigureOut">
              <a:rPr lang="es-ES" smtClean="0"/>
              <a:t>08/05/2017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724A-9869-4487-A323-5B24E3EF235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2813410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936" y="457200"/>
            <a:ext cx="2948940" cy="1600200"/>
          </a:xfrm>
        </p:spPr>
        <p:txBody>
          <a:bodyPr anchor="b">
            <a:normAutofit/>
          </a:bodyPr>
          <a:lstStyle>
            <a:lvl1pPr>
              <a:defRPr sz="2400" b="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6200" y="990600"/>
            <a:ext cx="4629150" cy="4876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0936" y="2057400"/>
            <a:ext cx="2948940" cy="3810000"/>
          </a:xfrm>
        </p:spPr>
        <p:txBody>
          <a:bodyPr>
            <a:normAutofit/>
          </a:bodyPr>
          <a:lstStyle>
            <a:lvl1pPr marL="0" indent="0">
              <a:lnSpc>
                <a:spcPct val="90000"/>
              </a:lnSpc>
              <a:buNone/>
              <a:defRPr sz="120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75A542-F07F-4618-86F7-205244CA78EB}" type="datetimeFigureOut">
              <a:rPr lang="es-ES" smtClean="0"/>
              <a:t>08/05/2017</a:t>
            </a:fld>
            <a:endParaRPr lang="es-E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77D724A-9869-4487-A323-5B24E3EF235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351672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3845" y="365760"/>
            <a:ext cx="7886700" cy="13255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3845" y="1828801"/>
            <a:ext cx="7886700" cy="435133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1975A542-F07F-4618-86F7-205244CA78EB}" type="datetimeFigureOut">
              <a:rPr lang="es-ES" smtClean="0"/>
              <a:t>08/05/2017</a:t>
            </a:fld>
            <a:endParaRPr lang="es-E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25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63145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2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7D724A-9869-4487-A323-5B24E3EF235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39156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spcBef>
          <a:spcPct val="20000"/>
        </a:spcBef>
        <a:buFont typeface="Wingdings 2" pitchFamily="18" charset="2"/>
        <a:buChar char="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 smtClean="0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 smtClean="0"/>
              <a:t>Haga clic para modificar el estilo de texto del patrón</a:t>
            </a:r>
          </a:p>
          <a:p>
            <a:pPr lvl="1"/>
            <a:r>
              <a:rPr lang="es-ES_tradnl" smtClean="0"/>
              <a:t>Segundo nivel</a:t>
            </a:r>
          </a:p>
          <a:p>
            <a:pPr lvl="2"/>
            <a:r>
              <a:rPr lang="es-ES_tradnl" smtClean="0"/>
              <a:t>Tercer nivel</a:t>
            </a:r>
          </a:p>
          <a:p>
            <a:pPr lvl="3"/>
            <a:r>
              <a:rPr lang="es-ES_tradnl" smtClean="0"/>
              <a:t>Cuarto nivel</a:t>
            </a:r>
          </a:p>
          <a:p>
            <a:pPr lvl="4"/>
            <a:r>
              <a:rPr lang="es-ES_tradnl" smtClean="0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75A542-F07F-4618-86F7-205244CA78EB}" type="datetimeFigureOut">
              <a:rPr lang="es-ES" smtClean="0"/>
              <a:t>08/05/2017</a:t>
            </a:fld>
            <a:endParaRPr lang="es-E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7D724A-9869-4487-A323-5B24E3EF2352}" type="slidenum">
              <a:rPr lang="es-ES" smtClean="0"/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3356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4.png"/><Relationship Id="rId4" Type="http://schemas.openxmlformats.org/officeDocument/2006/relationships/hyperlink" Target="https://ark.intel.com/es-es/products/83359/Intel-Xeon-Processor-E5-2640-v3-20M-Cache-2_60-GHz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chart" Target="../charts/chart3.xml"/><Relationship Id="rId5" Type="http://schemas.openxmlformats.org/officeDocument/2006/relationships/chart" Target="../charts/chart2.xml"/><Relationship Id="rId4" Type="http://schemas.openxmlformats.org/officeDocument/2006/relationships/chart" Target="../charts/char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software.intel.com/en-us/articles/native-and-offload-programming-models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://www.nvidia.es/object/tesla-high-performance-computing-es.html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6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://gridscheduler.sourceforge.net/" TargetMode="Externa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4" Type="http://schemas.openxmlformats.org/officeDocument/2006/relationships/hyperlink" Target="https://www.icmat.es/computing/docs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mailto:alfredo.caso@icmat.es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cmat.es/downloads/computing/hpc-module-files.pdf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3.xml"/><Relationship Id="rId4" Type="http://schemas.openxmlformats.org/officeDocument/2006/relationships/chart" Target="../charts/chart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3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ccc.uam.es/" TargetMode="External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1.png"/><Relationship Id="rId5" Type="http://schemas.openxmlformats.org/officeDocument/2006/relationships/image" Target="../media/image10.tmp"/><Relationship Id="rId4" Type="http://schemas.openxmlformats.org/officeDocument/2006/relationships/hyperlink" Target="https://www.bsc.es/innovation-and-services/links-to-hpc-resources/access-to-res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emf"/><Relationship Id="rId5" Type="http://schemas.openxmlformats.org/officeDocument/2006/relationships/package" Target="../embeddings/Hoja_de_c_lculo_de_Microsoft_Excel1.xlsx"/><Relationship Id="rId4" Type="http://schemas.openxmlformats.org/officeDocument/2006/relationships/oleObject" Target="../embeddings/oleObject1.bin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s://ark.intel.com/es-es/products/75801/Intel-Xeon-Phi-Coprocessor-5120D-8GB-1_053-GHz-60-core" TargetMode="External"/><Relationship Id="rId5" Type="http://schemas.openxmlformats.org/officeDocument/2006/relationships/hyperlink" Target="https://www.nvidia.com/content/PDF/kepler/Tesla-K20-Passive-BD-06455-001-v05.pdf" TargetMode="External"/><Relationship Id="rId4" Type="http://schemas.openxmlformats.org/officeDocument/2006/relationships/hyperlink" Target="https://ark.intel.com/es-es/products/83359/Intel-Xeon-Processor-E5-2640-v3-20M-Cache-2_60-GHz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n 6" descr="Fondo-portada-gris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133" y="-69829"/>
            <a:ext cx="9330266" cy="6995630"/>
          </a:xfrm>
          <a:prstGeom prst="rect">
            <a:avLst/>
          </a:prstGeom>
        </p:spPr>
      </p:pic>
      <p:pic>
        <p:nvPicPr>
          <p:cNvPr id="5" name="Imagen 4" descr="logo-sin-fondo-para-gris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9700" y="1579033"/>
            <a:ext cx="3784600" cy="1390998"/>
          </a:xfrm>
          <a:prstGeom prst="rect">
            <a:avLst/>
          </a:prstGeom>
        </p:spPr>
      </p:pic>
      <p:sp>
        <p:nvSpPr>
          <p:cNvPr id="11" name="Rectángulo 10"/>
          <p:cNvSpPr/>
          <p:nvPr/>
        </p:nvSpPr>
        <p:spPr>
          <a:xfrm>
            <a:off x="0" y="5884333"/>
            <a:ext cx="9144000" cy="973667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ES">
              <a:solidFill>
                <a:srgbClr val="FFFFFF"/>
              </a:solidFill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562236"/>
            <a:ext cx="7772400" cy="1470025"/>
          </a:xfrm>
        </p:spPr>
        <p:txBody>
          <a:bodyPr>
            <a:normAutofit/>
          </a:bodyPr>
          <a:lstStyle/>
          <a:p>
            <a:r>
              <a:rPr lang="es-ES" sz="2600" dirty="0" smtClean="0">
                <a:solidFill>
                  <a:schemeClr val="bg1"/>
                </a:solidFill>
                <a:latin typeface="DIN-Light"/>
                <a:cs typeface="DIN-Light"/>
              </a:rPr>
              <a:t>CSIC   UAM   UC3M   UCM</a:t>
            </a:r>
            <a:r>
              <a:rPr lang="es-ES" sz="2600" dirty="0">
                <a:solidFill>
                  <a:schemeClr val="bg1"/>
                </a:solidFill>
                <a:latin typeface="DIN-Light"/>
                <a:cs typeface="DIN-Light"/>
              </a:rPr>
              <a:t>	</a:t>
            </a:r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075266" y="3852341"/>
            <a:ext cx="6993467" cy="914382"/>
          </a:xfrm>
        </p:spPr>
        <p:txBody>
          <a:bodyPr>
            <a:noAutofit/>
          </a:bodyPr>
          <a:lstStyle/>
          <a:p>
            <a:r>
              <a:rPr lang="es-ES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Introducción a la Infraestructura de Computación del ICMAT</a:t>
            </a:r>
            <a:endParaRPr lang="es-ES" b="1" dirty="0" smtClean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DIN-Medium"/>
              <a:cs typeface="DIN-Medium"/>
            </a:endParaRPr>
          </a:p>
        </p:txBody>
      </p:sp>
      <p:pic>
        <p:nvPicPr>
          <p:cNvPr id="12" name="Imagen 11" descr="CSIC_alta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8882" y="6083298"/>
            <a:ext cx="1572768" cy="623316"/>
          </a:xfrm>
          <a:prstGeom prst="rect">
            <a:avLst/>
          </a:prstGeom>
        </p:spPr>
      </p:pic>
      <p:pic>
        <p:nvPicPr>
          <p:cNvPr id="13" name="Imagen 12" descr="Logo-severo-ochoa-excelencia.jpg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1550" y="6045263"/>
            <a:ext cx="1494365" cy="712153"/>
          </a:xfrm>
          <a:prstGeom prst="rect">
            <a:avLst/>
          </a:prstGeom>
        </p:spPr>
      </p:pic>
      <p:pic>
        <p:nvPicPr>
          <p:cNvPr id="14" name="Imagen 13" descr="UCM-sinfondo.pn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07733" y="6108699"/>
            <a:ext cx="630766" cy="567690"/>
          </a:xfrm>
          <a:prstGeom prst="rect">
            <a:avLst/>
          </a:prstGeom>
        </p:spPr>
      </p:pic>
      <p:pic>
        <p:nvPicPr>
          <p:cNvPr id="15" name="Imagen 14" descr="UAM-sinfondo.png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68589" y="6164190"/>
            <a:ext cx="1258178" cy="462792"/>
          </a:xfrm>
          <a:prstGeom prst="rect">
            <a:avLst/>
          </a:prstGeom>
        </p:spPr>
      </p:pic>
      <p:pic>
        <p:nvPicPr>
          <p:cNvPr id="16" name="Imagen 15" descr="UC3M.png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9466" y="6110516"/>
            <a:ext cx="516466" cy="5164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0740458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622426"/>
          </a:xfrm>
        </p:spPr>
        <p:txBody>
          <a:bodyPr>
            <a:normAutofit fontScale="90000"/>
          </a:bodyPr>
          <a:lstStyle/>
          <a:p>
            <a:r>
              <a:rPr lang="es-ES" dirty="0" err="1" smtClean="0"/>
              <a:t>Lovelace</a:t>
            </a:r>
            <a:r>
              <a:rPr lang="es-ES" dirty="0" smtClean="0"/>
              <a:t> </a:t>
            </a:r>
            <a:r>
              <a:rPr lang="es-ES" dirty="0" err="1" smtClean="0"/>
              <a:t>CPUs</a:t>
            </a:r>
            <a:r>
              <a:rPr lang="es-ES" dirty="0" smtClean="0"/>
              <a:t> </a:t>
            </a:r>
            <a:r>
              <a:rPr lang="pt-BR" sz="2200" b="1" dirty="0">
                <a:solidFill>
                  <a:srgbClr val="916739"/>
                </a:solidFill>
                <a:hlinkClick r:id="rId4"/>
              </a:rPr>
              <a:t>Intel(R) Xeon(R) CPU E5-2640 v3 @ 2.60GHz</a:t>
            </a:r>
            <a:endParaRPr lang="es-ES" sz="2200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52537" y="987553"/>
            <a:ext cx="6638925" cy="422910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628650" y="5216653"/>
            <a:ext cx="78867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 smtClean="0"/>
              <a:t>Mejoras en cálculo de número flotante: </a:t>
            </a:r>
            <a:r>
              <a:rPr lang="en-US" sz="1600" dirty="0" smtClean="0"/>
              <a:t>Intel</a:t>
            </a:r>
            <a:r>
              <a:rPr lang="en-US" sz="1600" dirty="0"/>
              <a:t>® Advanced Vector Extensions (Intel® AVX</a:t>
            </a:r>
            <a:r>
              <a:rPr lang="en-US" sz="1600" dirty="0" smtClean="0"/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s-ES" sz="1600" dirty="0"/>
              <a:t>Intel® Turbo </a:t>
            </a:r>
            <a:r>
              <a:rPr lang="es-ES" sz="1600" dirty="0" err="1"/>
              <a:t>Boost</a:t>
            </a:r>
            <a:r>
              <a:rPr lang="es-ES" sz="1600" dirty="0"/>
              <a:t> </a:t>
            </a:r>
            <a:r>
              <a:rPr lang="es-ES" sz="1600" dirty="0" err="1"/>
              <a:t>Technology</a:t>
            </a:r>
            <a:r>
              <a:rPr lang="es-ES" sz="1600" dirty="0"/>
              <a:t> 2.0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High Bandwidth Last Level Cache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High Bandwidth/Low Latency modular on-die Ring Interconnect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Integrated Memory Controller with 4 channel DDR3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s-ES" sz="1600" dirty="0"/>
          </a:p>
        </p:txBody>
      </p:sp>
    </p:spTree>
    <p:extLst>
      <p:ext uri="{BB962C8B-B14F-4D97-AF65-F5344CB8AC3E}">
        <p14:creationId xmlns:p14="http://schemas.microsoft.com/office/powerpoint/2010/main" val="30635204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865762"/>
            <a:ext cx="8229600" cy="551876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Frecuencia de CPU vs paralelismo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1690688"/>
            <a:ext cx="7886700" cy="4355270"/>
          </a:xfrm>
        </p:spPr>
        <p:txBody>
          <a:bodyPr>
            <a:noAutofit/>
          </a:bodyPr>
          <a:lstStyle/>
          <a:p>
            <a:r>
              <a:rPr lang="es-ES" sz="2400" dirty="0" smtClean="0"/>
              <a:t>En términos generales, para </a:t>
            </a:r>
            <a:r>
              <a:rPr lang="es-ES" sz="2400" dirty="0" smtClean="0">
                <a:solidFill>
                  <a:schemeClr val="accent1">
                    <a:lumMod val="75000"/>
                  </a:schemeClr>
                </a:solidFill>
              </a:rPr>
              <a:t>1 único hilo de ejecución</a:t>
            </a:r>
            <a:r>
              <a:rPr lang="es-ES" sz="2400" dirty="0" smtClean="0"/>
              <a:t> (en serie), </a:t>
            </a:r>
            <a:r>
              <a:rPr lang="es-ES" sz="2400" dirty="0" err="1" smtClean="0"/>
              <a:t>CPUs</a:t>
            </a:r>
            <a:r>
              <a:rPr lang="es-ES" sz="2400" dirty="0" smtClean="0"/>
              <a:t> con menor número de núcleos pero mayor velocidad de reloj son mejores (mayor número de </a:t>
            </a:r>
            <a:r>
              <a:rPr lang="es-ES" sz="2400" dirty="0" err="1" smtClean="0"/>
              <a:t>Gflops</a:t>
            </a:r>
            <a:r>
              <a:rPr lang="es-ES" sz="2400" dirty="0" smtClean="0"/>
              <a:t>/s)</a:t>
            </a:r>
          </a:p>
          <a:p>
            <a:r>
              <a:rPr lang="es-ES" sz="2400" dirty="0" smtClean="0"/>
              <a:t>Existe un límite práctico alrededor de los 5 </a:t>
            </a:r>
            <a:r>
              <a:rPr lang="es-ES" sz="2400" dirty="0" err="1" smtClean="0"/>
              <a:t>Ghz</a:t>
            </a:r>
            <a:r>
              <a:rPr lang="es-ES" sz="2400" dirty="0" smtClean="0"/>
              <a:t> (por ahora)</a:t>
            </a:r>
          </a:p>
          <a:p>
            <a:r>
              <a:rPr lang="es-ES" sz="2400" dirty="0" smtClean="0"/>
              <a:t>Las CPU de los sistemas </a:t>
            </a:r>
            <a:r>
              <a:rPr lang="es-ES" sz="2400" dirty="0" err="1" smtClean="0"/>
              <a:t>multi-core</a:t>
            </a:r>
            <a:r>
              <a:rPr lang="es-ES" sz="2400" dirty="0" smtClean="0"/>
              <a:t> pueden:</a:t>
            </a:r>
          </a:p>
          <a:p>
            <a:pPr lvl="1"/>
            <a:r>
              <a:rPr lang="es-ES" sz="2000" dirty="0" smtClean="0"/>
              <a:t>Mejorar los tiempos de resolución de problemas </a:t>
            </a:r>
            <a:r>
              <a:rPr lang="es-ES" sz="2000" dirty="0" smtClean="0">
                <a:solidFill>
                  <a:schemeClr val="accent1">
                    <a:lumMod val="75000"/>
                  </a:schemeClr>
                </a:solidFill>
              </a:rPr>
              <a:t>que puedan paralelizarse de forma eficiente</a:t>
            </a:r>
            <a:r>
              <a:rPr lang="es-ES" sz="2000" dirty="0" smtClean="0"/>
              <a:t>.</a:t>
            </a:r>
          </a:p>
          <a:p>
            <a:pPr lvl="1"/>
            <a:r>
              <a:rPr lang="es-ES" sz="2000" dirty="0" smtClean="0"/>
              <a:t>Soportar mayores cargas de usuario</a:t>
            </a:r>
          </a:p>
          <a:p>
            <a:pPr lvl="1"/>
            <a:r>
              <a:rPr lang="es-ES" sz="2000" dirty="0" smtClean="0"/>
              <a:t>Realizar varios trabajos </a:t>
            </a:r>
            <a:r>
              <a:rPr lang="es-ES" sz="2000" dirty="0" smtClean="0">
                <a:solidFill>
                  <a:schemeClr val="accent1">
                    <a:lumMod val="75000"/>
                  </a:schemeClr>
                </a:solidFill>
              </a:rPr>
              <a:t>“a la vez”</a:t>
            </a:r>
          </a:p>
          <a:p>
            <a:pPr lvl="1"/>
            <a:r>
              <a:rPr lang="es-ES" sz="2000" dirty="0" smtClean="0"/>
              <a:t>Mejorar los consumos eléctricos</a:t>
            </a:r>
          </a:p>
          <a:p>
            <a:endParaRPr lang="es-ES" sz="2400" dirty="0" smtClean="0"/>
          </a:p>
          <a:p>
            <a:endParaRPr lang="es-ES" sz="2400" dirty="0" smtClean="0"/>
          </a:p>
          <a:p>
            <a:pPr marL="0" indent="0">
              <a:buNone/>
            </a:pPr>
            <a:endParaRPr lang="es-ES" sz="2400" dirty="0"/>
          </a:p>
        </p:txBody>
      </p:sp>
    </p:spTree>
    <p:extLst>
      <p:ext uri="{BB962C8B-B14F-4D97-AF65-F5344CB8AC3E}">
        <p14:creationId xmlns:p14="http://schemas.microsoft.com/office/powerpoint/2010/main" val="42086975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7"/>
            <a:ext cx="7886700" cy="576570"/>
          </a:xfrm>
        </p:spPr>
        <p:txBody>
          <a:bodyPr>
            <a:noAutofit/>
          </a:bodyPr>
          <a:lstStyle/>
          <a:p>
            <a:r>
              <a:rPr lang="es-ES" sz="3600" dirty="0" smtClean="0"/>
              <a:t>Comparativa – multiplicación de matrices</a:t>
            </a:r>
            <a:endParaRPr lang="es-ES" sz="3600" dirty="0"/>
          </a:p>
        </p:txBody>
      </p:sp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2183951"/>
              </p:ext>
            </p:extLst>
          </p:nvPr>
        </p:nvGraphicFramePr>
        <p:xfrm>
          <a:off x="628650" y="941697"/>
          <a:ext cx="3986467" cy="24570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6" name="Grá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66638428"/>
              </p:ext>
            </p:extLst>
          </p:nvPr>
        </p:nvGraphicFramePr>
        <p:xfrm>
          <a:off x="679468" y="3711659"/>
          <a:ext cx="3935649" cy="24848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7" name="Gráfico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76112043"/>
              </p:ext>
            </p:extLst>
          </p:nvPr>
        </p:nvGraphicFramePr>
        <p:xfrm>
          <a:off x="4712950" y="941697"/>
          <a:ext cx="3704567" cy="51478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val="9169633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885216"/>
            <a:ext cx="8229600" cy="532421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Aceleradoras: </a:t>
            </a:r>
            <a:r>
              <a:rPr lang="es-ES" dirty="0" err="1" smtClean="0"/>
              <a:t>Xeon</a:t>
            </a:r>
            <a:r>
              <a:rPr lang="es-ES" dirty="0" smtClean="0"/>
              <a:t> Phi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ES" dirty="0" smtClean="0"/>
              <a:t>El nodo 21 cuenta dos tarjetas </a:t>
            </a:r>
            <a:r>
              <a:rPr lang="es-ES" dirty="0" err="1" smtClean="0">
                <a:solidFill>
                  <a:schemeClr val="accent1">
                    <a:lumMod val="75000"/>
                  </a:schemeClr>
                </a:solidFill>
              </a:rPr>
              <a:t>Xeon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Phi </a:t>
            </a:r>
            <a:r>
              <a:rPr lang="es-ES" dirty="0" err="1" smtClean="0">
                <a:solidFill>
                  <a:schemeClr val="accent1">
                    <a:lumMod val="75000"/>
                  </a:schemeClr>
                </a:solidFill>
              </a:rPr>
              <a:t>coprocessor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5100 series (</a:t>
            </a:r>
            <a:r>
              <a:rPr lang="es-ES" dirty="0" err="1">
                <a:solidFill>
                  <a:schemeClr val="accent1">
                    <a:lumMod val="75000"/>
                  </a:schemeClr>
                </a:solidFill>
              </a:rPr>
              <a:t>rev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 11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)</a:t>
            </a:r>
          </a:p>
          <a:p>
            <a:r>
              <a:rPr lang="es-ES" dirty="0" smtClean="0"/>
              <a:t>Cada una cuenta con: </a:t>
            </a:r>
          </a:p>
          <a:p>
            <a:pPr lvl="1"/>
            <a:r>
              <a:rPr lang="es-ES" dirty="0" smtClean="0"/>
              <a:t>8 Gb de memoria GDDR5 (320 GB/s) </a:t>
            </a:r>
          </a:p>
          <a:p>
            <a:pPr lvl="1"/>
            <a:r>
              <a:rPr lang="es-ES" dirty="0" smtClean="0"/>
              <a:t>60 “</a:t>
            </a:r>
            <a:r>
              <a:rPr lang="es-ES" dirty="0" err="1" smtClean="0"/>
              <a:t>cores</a:t>
            </a:r>
            <a:r>
              <a:rPr lang="es-ES" dirty="0" smtClean="0"/>
              <a:t>” con 4 hilos cada uno a 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1.05 GHz</a:t>
            </a:r>
            <a:r>
              <a:rPr lang="es-ES" dirty="0" smtClean="0"/>
              <a:t> (480 hilos en total)</a:t>
            </a:r>
          </a:p>
          <a:p>
            <a:r>
              <a:rPr lang="es-ES" dirty="0" smtClean="0"/>
              <a:t>Cada tarjeta funciona como un servidor independiente al que se accede a través de un interfaz de red (</a:t>
            </a:r>
            <a:r>
              <a:rPr lang="es-ES" dirty="0" err="1" smtClean="0"/>
              <a:t>ssh</a:t>
            </a:r>
            <a:r>
              <a:rPr lang="es-ES" dirty="0" smtClean="0"/>
              <a:t>).</a:t>
            </a:r>
          </a:p>
          <a:p>
            <a:r>
              <a:rPr lang="es-ES" dirty="0" smtClean="0"/>
              <a:t>Intel proporciona modelos de programación para la ejecución de programas en interior de las tarjetas (</a:t>
            </a:r>
            <a:r>
              <a:rPr lang="es-ES" dirty="0" err="1" smtClean="0"/>
              <a:t>native</a:t>
            </a:r>
            <a:r>
              <a:rPr lang="es-ES" dirty="0" smtClean="0"/>
              <a:t> – </a:t>
            </a:r>
            <a:r>
              <a:rPr lang="es-ES" dirty="0" err="1" smtClean="0"/>
              <a:t>offload</a:t>
            </a:r>
            <a:r>
              <a:rPr lang="es-ES" dirty="0" smtClean="0"/>
              <a:t> – </a:t>
            </a:r>
            <a:r>
              <a:rPr lang="es-ES" dirty="0" err="1" smtClean="0"/>
              <a:t>cilk_offload</a:t>
            </a:r>
            <a:r>
              <a:rPr lang="es-ES" dirty="0"/>
              <a:t>) </a:t>
            </a:r>
            <a:r>
              <a:rPr lang="es-ES" dirty="0">
                <a:hlinkClick r:id="rId4"/>
              </a:rPr>
              <a:t>https://</a:t>
            </a:r>
            <a:r>
              <a:rPr lang="es-ES" dirty="0" smtClean="0">
                <a:hlinkClick r:id="rId4"/>
              </a:rPr>
              <a:t>software.intel.com/en-us/articles/native-and-offload-programming-models</a:t>
            </a:r>
            <a:r>
              <a:rPr lang="es-ES" dirty="0" smtClean="0"/>
              <a:t> </a:t>
            </a:r>
          </a:p>
          <a:p>
            <a:pPr lvl="1"/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45890262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875489"/>
            <a:ext cx="7886700" cy="434696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Aceleradoras: </a:t>
            </a:r>
            <a:r>
              <a:rPr lang="es-ES" dirty="0" err="1" smtClean="0"/>
              <a:t>NVidia</a:t>
            </a:r>
            <a:r>
              <a:rPr lang="es-ES" dirty="0" smtClean="0"/>
              <a:t> TESLA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s-ES" dirty="0" smtClean="0"/>
              <a:t>El nodo 22 cuenta con </a:t>
            </a:r>
            <a:r>
              <a:rPr lang="es-ES" dirty="0"/>
              <a:t>2 tarjetas  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NVIDIA 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GK110GL </a:t>
            </a:r>
            <a:r>
              <a:rPr lang="es-ES" dirty="0">
                <a:solidFill>
                  <a:schemeClr val="accent1">
                    <a:lumMod val="75000"/>
                  </a:schemeClr>
                </a:solidFill>
              </a:rPr>
              <a:t>[Tesla K20m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]</a:t>
            </a:r>
          </a:p>
          <a:p>
            <a:r>
              <a:rPr lang="es-ES" dirty="0" smtClean="0"/>
              <a:t>Son tarjetas gráficas destinadas a la computación</a:t>
            </a:r>
          </a:p>
          <a:p>
            <a:r>
              <a:rPr lang="es-ES" dirty="0" smtClean="0"/>
              <a:t>Cada una cuenta con 2496 núcleos “CUDA”, funcionando a 706 MHz</a:t>
            </a:r>
          </a:p>
          <a:p>
            <a:r>
              <a:rPr lang="es-ES" dirty="0" smtClean="0"/>
              <a:t>Cuentan con 5 Gb de memoria GDDR5 y una tasa de transferencia de 208 GB/s</a:t>
            </a:r>
          </a:p>
          <a:p>
            <a:r>
              <a:rPr lang="es-ES" dirty="0" smtClean="0"/>
              <a:t>Proporciona un entorno de desarrollo especial, basado en CUDA, así como depurador, análisis de rendimiento, etc. </a:t>
            </a:r>
          </a:p>
          <a:p>
            <a:r>
              <a:rPr lang="es-ES" dirty="0">
                <a:hlinkClick r:id="rId4"/>
              </a:rPr>
              <a:t>http://</a:t>
            </a:r>
            <a:r>
              <a:rPr lang="es-ES" dirty="0" smtClean="0">
                <a:hlinkClick r:id="rId4"/>
              </a:rPr>
              <a:t>www.nvidia.es/object/tesla-high-performance-computing-es.html</a:t>
            </a:r>
            <a:r>
              <a:rPr lang="es-ES" dirty="0" smtClean="0"/>
              <a:t> 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7220892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943582"/>
            <a:ext cx="8229600" cy="474055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La red </a:t>
            </a:r>
            <a:r>
              <a:rPr lang="es-ES" dirty="0" err="1" smtClean="0"/>
              <a:t>Infiniband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1690689"/>
            <a:ext cx="7886700" cy="4351338"/>
          </a:xfrm>
        </p:spPr>
        <p:txBody>
          <a:bodyPr>
            <a:normAutofit fontScale="70000" lnSpcReduction="20000"/>
          </a:bodyPr>
          <a:lstStyle/>
          <a:p>
            <a:r>
              <a:rPr lang="es-ES" dirty="0" smtClean="0"/>
              <a:t>La red </a:t>
            </a:r>
            <a:r>
              <a:rPr lang="es-ES" dirty="0" err="1"/>
              <a:t>I</a:t>
            </a:r>
            <a:r>
              <a:rPr lang="es-ES" dirty="0" err="1" smtClean="0"/>
              <a:t>nfiniband</a:t>
            </a:r>
            <a:r>
              <a:rPr lang="es-ES" dirty="0" smtClean="0"/>
              <a:t> conecta los nodos entre sí y con el sistema de almacenamiento (Lustre).</a:t>
            </a:r>
          </a:p>
          <a:p>
            <a:r>
              <a:rPr lang="es-ES" dirty="0" err="1" smtClean="0"/>
              <a:t>Infiniband</a:t>
            </a:r>
            <a:r>
              <a:rPr lang="es-ES" dirty="0" smtClean="0"/>
              <a:t> es una red de </a:t>
            </a:r>
            <a:r>
              <a:rPr lang="es-ES" dirty="0" smtClean="0">
                <a:solidFill>
                  <a:schemeClr val="accent1"/>
                </a:solidFill>
              </a:rPr>
              <a:t>alta velocidad</a:t>
            </a:r>
            <a:r>
              <a:rPr lang="es-ES" dirty="0" smtClean="0"/>
              <a:t> y </a:t>
            </a:r>
            <a:r>
              <a:rPr lang="es-ES" dirty="0" smtClean="0">
                <a:solidFill>
                  <a:schemeClr val="accent1"/>
                </a:solidFill>
              </a:rPr>
              <a:t>baja latencia</a:t>
            </a:r>
            <a:r>
              <a:rPr lang="es-ES" dirty="0" smtClean="0"/>
              <a:t>, junto con baja sobrecarga de CPU y bajo consumo eléctrico, destinada a conectar los nodos entre sí.</a:t>
            </a:r>
          </a:p>
          <a:p>
            <a:r>
              <a:rPr lang="es-ES" dirty="0" smtClean="0"/>
              <a:t>En el caso del </a:t>
            </a:r>
            <a:r>
              <a:rPr lang="es-ES" dirty="0" err="1" smtClean="0"/>
              <a:t>cluster</a:t>
            </a:r>
            <a:r>
              <a:rPr lang="es-ES" dirty="0" smtClean="0"/>
              <a:t> </a:t>
            </a:r>
            <a:r>
              <a:rPr lang="es-ES" dirty="0" err="1" smtClean="0"/>
              <a:t>Lovelace</a:t>
            </a:r>
            <a:r>
              <a:rPr lang="es-ES" dirty="0" smtClean="0"/>
              <a:t>, se emplea </a:t>
            </a:r>
            <a:r>
              <a:rPr lang="es-ES" dirty="0" err="1" smtClean="0"/>
              <a:t>Infinibad</a:t>
            </a:r>
            <a:r>
              <a:rPr lang="es-ES" dirty="0" smtClean="0"/>
              <a:t> QDR, que alcanza velocidades de hasta 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40Gbps</a:t>
            </a:r>
            <a:r>
              <a:rPr lang="es-ES" dirty="0" smtClean="0"/>
              <a:t>. </a:t>
            </a:r>
          </a:p>
          <a:p>
            <a:r>
              <a:rPr lang="es-ES" dirty="0" smtClean="0"/>
              <a:t>Los nodos tienen configurado además el protocolo IP sobre el medio físico, para una mayor facilidad de empleo por las aplicaciones (</a:t>
            </a:r>
            <a:r>
              <a:rPr lang="es-ES" dirty="0" err="1" smtClean="0"/>
              <a:t>IPoIb</a:t>
            </a:r>
            <a:r>
              <a:rPr lang="es-ES" dirty="0" smtClean="0"/>
              <a:t>).</a:t>
            </a:r>
          </a:p>
          <a:p>
            <a:r>
              <a:rPr lang="es-ES" dirty="0" smtClean="0"/>
              <a:t>Los desarrollos basados sobre </a:t>
            </a:r>
            <a:r>
              <a:rPr lang="es-ES" dirty="0" err="1" smtClean="0">
                <a:solidFill>
                  <a:schemeClr val="accent1"/>
                </a:solidFill>
              </a:rPr>
              <a:t>OpenMPI</a:t>
            </a:r>
            <a:r>
              <a:rPr lang="es-ES" dirty="0" smtClean="0">
                <a:solidFill>
                  <a:schemeClr val="accent1"/>
                </a:solidFill>
              </a:rPr>
              <a:t> </a:t>
            </a:r>
            <a:r>
              <a:rPr lang="es-ES" dirty="0" smtClean="0"/>
              <a:t>utilizarán la infraestructura </a:t>
            </a:r>
            <a:r>
              <a:rPr lang="es-ES" dirty="0" err="1" smtClean="0"/>
              <a:t>Infiniband</a:t>
            </a:r>
            <a:r>
              <a:rPr lang="es-ES" dirty="0" smtClean="0"/>
              <a:t> para la transmisión de datos entre procesos.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7489266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865762"/>
            <a:ext cx="8229600" cy="551876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El sistema de archivos LUSTRE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ES" dirty="0" smtClean="0">
                <a:solidFill>
                  <a:schemeClr val="accent1"/>
                </a:solidFill>
              </a:rPr>
              <a:t>Lustre</a:t>
            </a:r>
            <a:r>
              <a:rPr lang="es-ES" dirty="0" smtClean="0"/>
              <a:t> es una tecnología de Intel para proporcionar un sistema de ficheros distribuido, escalable, robusto y rápido para sistemas en CLUSTER.</a:t>
            </a:r>
          </a:p>
          <a:p>
            <a:r>
              <a:rPr lang="es-ES" dirty="0" smtClean="0"/>
              <a:t>Especializado en alta disponibilidad y concurrencia. </a:t>
            </a:r>
          </a:p>
          <a:p>
            <a:r>
              <a:rPr lang="es-ES" dirty="0" smtClean="0"/>
              <a:t>Permite lecturas y escrituras simultáneas sobre el mismo fichero, de varios procesos desde diversos servidores.</a:t>
            </a:r>
          </a:p>
          <a:p>
            <a:r>
              <a:rPr lang="es-ES" dirty="0" smtClean="0"/>
              <a:t>El cliente de LUSTRE es compatible POSIX y ofrece una visión transparente de las operaciones sobre ficheros y FILESYSTEMS, además de un conjunto de operaciones exclusivas.</a:t>
            </a:r>
          </a:p>
          <a:p>
            <a:r>
              <a:rPr lang="es-ES" dirty="0" smtClean="0"/>
              <a:t>Las operaciones de </a:t>
            </a:r>
            <a:r>
              <a:rPr lang="es-ES" dirty="0" smtClean="0">
                <a:solidFill>
                  <a:schemeClr val="accent1"/>
                </a:solidFill>
              </a:rPr>
              <a:t>datos</a:t>
            </a:r>
            <a:r>
              <a:rPr lang="es-ES" dirty="0" smtClean="0"/>
              <a:t> y </a:t>
            </a:r>
            <a:r>
              <a:rPr lang="es-ES" dirty="0" smtClean="0">
                <a:solidFill>
                  <a:schemeClr val="accent1"/>
                </a:solidFill>
              </a:rPr>
              <a:t>metadatos</a:t>
            </a:r>
            <a:r>
              <a:rPr lang="es-ES" dirty="0" smtClean="0"/>
              <a:t> están separadas, y distintos servidores se encargan de ellas.</a:t>
            </a:r>
          </a:p>
          <a:p>
            <a:endParaRPr lang="es-ES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561589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590217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Arquitectura de Lustre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57212" y="1104900"/>
            <a:ext cx="8029575" cy="4648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99000488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49" y="963043"/>
            <a:ext cx="7886700" cy="480865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Capacidades de Lustre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960" y="1443908"/>
            <a:ext cx="7466079" cy="45661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7425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885216"/>
            <a:ext cx="8229600" cy="532421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Lustre: comandos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1690689"/>
            <a:ext cx="7886700" cy="4351338"/>
          </a:xfrm>
        </p:spPr>
        <p:txBody>
          <a:bodyPr/>
          <a:lstStyle/>
          <a:p>
            <a:r>
              <a:rPr lang="es-ES" dirty="0" smtClean="0">
                <a:solidFill>
                  <a:schemeClr val="accent5">
                    <a:lumMod val="75000"/>
                  </a:schemeClr>
                </a:solidFill>
              </a:rPr>
              <a:t>$</a:t>
            </a:r>
            <a:r>
              <a:rPr lang="es-ES" dirty="0" smtClean="0"/>
              <a:t> </a:t>
            </a:r>
            <a:r>
              <a:rPr lang="es-ES" dirty="0" err="1" smtClean="0">
                <a:solidFill>
                  <a:schemeClr val="accent5">
                    <a:lumMod val="75000"/>
                  </a:schemeClr>
                </a:solidFill>
              </a:rPr>
              <a:t>lfs</a:t>
            </a:r>
            <a:r>
              <a:rPr lang="es-ES" dirty="0" smtClean="0">
                <a:solidFill>
                  <a:schemeClr val="accent5">
                    <a:lumMod val="75000"/>
                  </a:schemeClr>
                </a:solidFill>
              </a:rPr>
              <a:t> </a:t>
            </a:r>
            <a:r>
              <a:rPr lang="es-ES" dirty="0" smtClean="0"/>
              <a:t>es el comando básico para las operaciones específicas sobre el sistema de ficheros. </a:t>
            </a:r>
          </a:p>
          <a:p>
            <a:r>
              <a:rPr lang="es-ES" dirty="0" smtClean="0"/>
              <a:t>Presenta un interfaz CLI con varias opciones</a:t>
            </a:r>
          </a:p>
          <a:p>
            <a:r>
              <a:rPr lang="es-ES" dirty="0" smtClean="0"/>
              <a:t>Comandos básicos: </a:t>
            </a:r>
            <a:r>
              <a:rPr lang="es-ES" dirty="0" err="1" smtClean="0">
                <a:solidFill>
                  <a:schemeClr val="accent5">
                    <a:lumMod val="75000"/>
                  </a:schemeClr>
                </a:solidFill>
              </a:rPr>
              <a:t>mkdir</a:t>
            </a:r>
            <a:r>
              <a:rPr lang="es-ES" dirty="0" smtClean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s-ES" dirty="0" err="1" smtClean="0">
                <a:solidFill>
                  <a:schemeClr val="accent5">
                    <a:lumMod val="75000"/>
                  </a:schemeClr>
                </a:solidFill>
              </a:rPr>
              <a:t>find</a:t>
            </a:r>
            <a:r>
              <a:rPr lang="es-ES" dirty="0" smtClean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s-ES" dirty="0" err="1" smtClean="0">
                <a:solidFill>
                  <a:schemeClr val="accent5">
                    <a:lumMod val="75000"/>
                  </a:schemeClr>
                </a:solidFill>
              </a:rPr>
              <a:t>df</a:t>
            </a:r>
            <a:r>
              <a:rPr lang="es-ES" dirty="0" smtClean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s-ES" dirty="0" err="1" smtClean="0">
                <a:solidFill>
                  <a:schemeClr val="accent5">
                    <a:lumMod val="75000"/>
                  </a:schemeClr>
                </a:solidFill>
              </a:rPr>
              <a:t>cp</a:t>
            </a:r>
            <a:r>
              <a:rPr lang="es-ES" dirty="0" smtClean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s-ES" dirty="0" err="1" smtClean="0">
                <a:solidFill>
                  <a:schemeClr val="accent5">
                    <a:lumMod val="75000"/>
                  </a:schemeClr>
                </a:solidFill>
              </a:rPr>
              <a:t>ls</a:t>
            </a:r>
            <a:r>
              <a:rPr lang="es-ES" dirty="0" smtClean="0">
                <a:solidFill>
                  <a:schemeClr val="accent5">
                    <a:lumMod val="75000"/>
                  </a:schemeClr>
                </a:solidFill>
              </a:rPr>
              <a:t>, mv </a:t>
            </a:r>
          </a:p>
          <a:p>
            <a:r>
              <a:rPr lang="es-ES" dirty="0" smtClean="0"/>
              <a:t>Comandos intermedios: </a:t>
            </a:r>
            <a:r>
              <a:rPr lang="es-ES" dirty="0" err="1" smtClean="0">
                <a:solidFill>
                  <a:schemeClr val="accent5">
                    <a:lumMod val="75000"/>
                  </a:schemeClr>
                </a:solidFill>
              </a:rPr>
              <a:t>quota</a:t>
            </a:r>
            <a:r>
              <a:rPr lang="es-ES" dirty="0" smtClean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s-ES" dirty="0" err="1" smtClean="0">
                <a:solidFill>
                  <a:schemeClr val="accent5">
                    <a:lumMod val="75000"/>
                  </a:schemeClr>
                </a:solidFill>
              </a:rPr>
              <a:t>setquota</a:t>
            </a:r>
            <a:r>
              <a:rPr lang="es-ES" dirty="0" smtClean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s-ES" dirty="0" err="1" smtClean="0">
                <a:solidFill>
                  <a:schemeClr val="accent5">
                    <a:lumMod val="75000"/>
                  </a:schemeClr>
                </a:solidFill>
              </a:rPr>
              <a:t>getstripe</a:t>
            </a:r>
            <a:r>
              <a:rPr lang="es-ES" dirty="0" smtClean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s-ES" dirty="0" err="1" smtClean="0">
                <a:solidFill>
                  <a:schemeClr val="accent5">
                    <a:lumMod val="75000"/>
                  </a:schemeClr>
                </a:solidFill>
              </a:rPr>
              <a:t>setstripe</a:t>
            </a:r>
            <a:r>
              <a:rPr lang="es-ES" dirty="0" smtClean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s-ES" dirty="0" err="1" smtClean="0">
                <a:solidFill>
                  <a:schemeClr val="accent5">
                    <a:lumMod val="75000"/>
                  </a:schemeClr>
                </a:solidFill>
              </a:rPr>
              <a:t>setfacl</a:t>
            </a:r>
            <a:r>
              <a:rPr lang="es-ES" dirty="0" smtClean="0">
                <a:solidFill>
                  <a:schemeClr val="accent5">
                    <a:lumMod val="75000"/>
                  </a:schemeClr>
                </a:solidFill>
              </a:rPr>
              <a:t>, </a:t>
            </a:r>
            <a:r>
              <a:rPr lang="es-ES" dirty="0" err="1" smtClean="0">
                <a:solidFill>
                  <a:schemeClr val="accent5">
                    <a:lumMod val="75000"/>
                  </a:schemeClr>
                </a:solidFill>
              </a:rPr>
              <a:t>getfacl</a:t>
            </a:r>
            <a:endParaRPr lang="es-ES" dirty="0" smtClean="0">
              <a:solidFill>
                <a:schemeClr val="accent5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232165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 descr="Plantilla-ICMAT-PowerPoint-interior.jp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5972"/>
          </a:xfrm>
          <a:prstGeom prst="rect">
            <a:avLst/>
          </a:prstGeom>
        </p:spPr>
      </p:pic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966646"/>
            <a:ext cx="7886700" cy="598701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Programa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1780162"/>
            <a:ext cx="7984009" cy="4262294"/>
          </a:xfrm>
        </p:spPr>
        <p:txBody>
          <a:bodyPr>
            <a:normAutofit fontScale="92500" lnSpcReduction="20000"/>
          </a:bodyPr>
          <a:lstStyle/>
          <a:p>
            <a:r>
              <a:rPr lang="es-ES" dirty="0" smtClean="0"/>
              <a:t>Computación de altas prestaciones</a:t>
            </a:r>
          </a:p>
          <a:p>
            <a:r>
              <a:rPr lang="es-ES" dirty="0" smtClean="0"/>
              <a:t>Recursos de computación de altas prestaciones</a:t>
            </a:r>
          </a:p>
          <a:p>
            <a:r>
              <a:rPr lang="es-ES" dirty="0" smtClean="0"/>
              <a:t>La infraestructura de computación del ICMAT: </a:t>
            </a:r>
            <a:r>
              <a:rPr lang="es-ES" dirty="0" err="1" smtClean="0"/>
              <a:t>Lovelace</a:t>
            </a:r>
            <a:endParaRPr lang="es-ES" dirty="0" smtClean="0"/>
          </a:p>
          <a:p>
            <a:pPr lvl="1"/>
            <a:r>
              <a:rPr lang="es-ES" dirty="0" smtClean="0"/>
              <a:t>Arquitectura física</a:t>
            </a:r>
          </a:p>
          <a:p>
            <a:pPr lvl="1"/>
            <a:r>
              <a:rPr lang="es-ES" dirty="0" smtClean="0"/>
              <a:t>Arquitectura lógica</a:t>
            </a:r>
          </a:p>
          <a:p>
            <a:pPr lvl="1"/>
            <a:r>
              <a:rPr lang="es-ES" dirty="0" smtClean="0"/>
              <a:t>Software</a:t>
            </a:r>
          </a:p>
          <a:p>
            <a:r>
              <a:rPr lang="es-ES" dirty="0" smtClean="0"/>
              <a:t>Programación paralela</a:t>
            </a:r>
          </a:p>
          <a:p>
            <a:pPr lvl="1"/>
            <a:r>
              <a:rPr lang="es-ES" dirty="0"/>
              <a:t>Lenguajes, herramientas, compiladores habituales, </a:t>
            </a:r>
            <a:r>
              <a:rPr lang="es-ES" dirty="0" smtClean="0"/>
              <a:t>comparativa.</a:t>
            </a:r>
          </a:p>
        </p:txBody>
      </p:sp>
    </p:spTree>
    <p:extLst>
      <p:ext uri="{BB962C8B-B14F-4D97-AF65-F5344CB8AC3E}">
        <p14:creationId xmlns:p14="http://schemas.microsoft.com/office/powerpoint/2010/main" val="200639962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924128"/>
            <a:ext cx="8229600" cy="49351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Arquitectura lógica: SGE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1690689"/>
            <a:ext cx="7886700" cy="4351338"/>
          </a:xfrm>
        </p:spPr>
        <p:txBody>
          <a:bodyPr>
            <a:normAutofit fontScale="77500" lnSpcReduction="20000"/>
          </a:bodyPr>
          <a:lstStyle/>
          <a:p>
            <a:r>
              <a:rPr lang="es-ES" dirty="0" smtClean="0"/>
              <a:t>El gestor de recursos/planificador del </a:t>
            </a:r>
            <a:r>
              <a:rPr lang="es-ES" dirty="0" err="1" smtClean="0"/>
              <a:t>cluster</a:t>
            </a:r>
            <a:r>
              <a:rPr lang="es-ES" dirty="0" smtClean="0"/>
              <a:t> es </a:t>
            </a:r>
            <a:r>
              <a:rPr lang="es-ES" dirty="0" err="1" smtClean="0"/>
              <a:t>Sun</a:t>
            </a:r>
            <a:r>
              <a:rPr lang="es-ES" dirty="0" smtClean="0"/>
              <a:t> </a:t>
            </a:r>
            <a:r>
              <a:rPr lang="es-ES" dirty="0" err="1" smtClean="0"/>
              <a:t>Grid</a:t>
            </a:r>
            <a:r>
              <a:rPr lang="es-ES" dirty="0" smtClean="0"/>
              <a:t> </a:t>
            </a:r>
            <a:r>
              <a:rPr lang="es-ES" dirty="0" err="1" smtClean="0"/>
              <a:t>Engine</a:t>
            </a:r>
            <a:r>
              <a:rPr lang="es-ES" dirty="0" smtClean="0"/>
              <a:t>/Open </a:t>
            </a:r>
            <a:r>
              <a:rPr lang="es-ES" dirty="0" err="1" smtClean="0"/>
              <a:t>Grid</a:t>
            </a:r>
            <a:r>
              <a:rPr lang="es-ES" dirty="0" smtClean="0"/>
              <a:t> </a:t>
            </a:r>
            <a:r>
              <a:rPr lang="es-ES" dirty="0" err="1" smtClean="0"/>
              <a:t>Scheduler</a:t>
            </a:r>
            <a:endParaRPr lang="es-ES" dirty="0" smtClean="0"/>
          </a:p>
          <a:p>
            <a:r>
              <a:rPr lang="es-ES" dirty="0" smtClean="0"/>
              <a:t>Desarrollado inicialmente por </a:t>
            </a:r>
            <a:r>
              <a:rPr lang="es-ES" dirty="0" err="1" smtClean="0"/>
              <a:t>Sun</a:t>
            </a:r>
            <a:r>
              <a:rPr lang="es-ES" dirty="0" smtClean="0"/>
              <a:t> Microsystems y liberado el código a la comunidad tras la compra por parte de Oracle. </a:t>
            </a:r>
          </a:p>
          <a:p>
            <a:r>
              <a:rPr lang="es-ES" dirty="0">
                <a:hlinkClick r:id="rId4"/>
              </a:rPr>
              <a:t>http://gridscheduler.sourceforge.net</a:t>
            </a:r>
            <a:r>
              <a:rPr lang="es-ES" dirty="0" smtClean="0">
                <a:hlinkClick r:id="rId4"/>
              </a:rPr>
              <a:t>/</a:t>
            </a:r>
            <a:endParaRPr lang="es-ES" dirty="0" smtClean="0"/>
          </a:p>
          <a:p>
            <a:r>
              <a:rPr lang="es-ES" dirty="0" smtClean="0"/>
              <a:t>Otros gestores: Torque, PBS, SLURM, …</a:t>
            </a:r>
          </a:p>
          <a:p>
            <a:r>
              <a:rPr lang="es-ES" dirty="0" smtClean="0"/>
              <a:t>Se encarga de gestionar los recursos del </a:t>
            </a:r>
            <a:r>
              <a:rPr lang="es-ES" dirty="0" err="1" smtClean="0"/>
              <a:t>cluster</a:t>
            </a:r>
            <a:r>
              <a:rPr lang="es-ES" dirty="0" smtClean="0"/>
              <a:t> y planificar la ejecución de los trabajos en los distintos nodos que lo componen.</a:t>
            </a:r>
          </a:p>
          <a:p>
            <a:r>
              <a:rPr lang="es-ES" dirty="0" smtClean="0"/>
              <a:t>Para ello necesita la información que le proporcionamos al lanzar los trabajos.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03346942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924128"/>
            <a:ext cx="8229600" cy="49351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Arquitectura lógica: SGE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1690689"/>
            <a:ext cx="7886700" cy="4351338"/>
          </a:xfrm>
        </p:spPr>
        <p:txBody>
          <a:bodyPr>
            <a:normAutofit fontScale="77500" lnSpcReduction="20000"/>
          </a:bodyPr>
          <a:lstStyle/>
          <a:p>
            <a:r>
              <a:rPr lang="es-ES" dirty="0" smtClean="0"/>
              <a:t>El nodo “</a:t>
            </a:r>
            <a:r>
              <a:rPr lang="es-ES" dirty="0" smtClean="0">
                <a:solidFill>
                  <a:schemeClr val="accent5">
                    <a:lumMod val="75000"/>
                  </a:schemeClr>
                </a:solidFill>
              </a:rPr>
              <a:t>master</a:t>
            </a:r>
            <a:r>
              <a:rPr lang="es-ES" dirty="0" smtClean="0"/>
              <a:t>” es el encargado de la planificación, monitorización y lanzamiento de los trabajos. También es el nodo donde hacemos </a:t>
            </a:r>
            <a:r>
              <a:rPr lang="es-ES" dirty="0" err="1" smtClean="0"/>
              <a:t>login</a:t>
            </a:r>
            <a:r>
              <a:rPr lang="es-ES" dirty="0" smtClean="0"/>
              <a:t>.</a:t>
            </a:r>
          </a:p>
          <a:p>
            <a:r>
              <a:rPr lang="es-ES" dirty="0" smtClean="0"/>
              <a:t>El resto de nodos son nodos de ejecución de trabajos (estructura “plana”).</a:t>
            </a:r>
          </a:p>
          <a:p>
            <a:r>
              <a:rPr lang="es-ES" dirty="0" smtClean="0"/>
              <a:t>Los comandos de gestión del CLUSTER solo funcionan en nodo “master”.</a:t>
            </a:r>
          </a:p>
          <a:p>
            <a:r>
              <a:rPr lang="es-ES" dirty="0" smtClean="0"/>
              <a:t>Desde este nodo podemos:</a:t>
            </a:r>
          </a:p>
          <a:p>
            <a:pPr lvl="1"/>
            <a:r>
              <a:rPr lang="es-ES" dirty="0" smtClean="0"/>
              <a:t>Editar, preparar y compilar programas</a:t>
            </a:r>
          </a:p>
          <a:p>
            <a:pPr lvl="1"/>
            <a:r>
              <a:rPr lang="es-ES" dirty="0" smtClean="0"/>
              <a:t>Revisar el estado de ejecución de nuestros trabajos</a:t>
            </a:r>
          </a:p>
          <a:p>
            <a:pPr lvl="1"/>
            <a:r>
              <a:rPr lang="es-ES" dirty="0" smtClean="0"/>
              <a:t>Lanzar sesiones interactivas, trabajos </a:t>
            </a:r>
            <a:r>
              <a:rPr lang="es-ES" dirty="0" err="1" smtClean="0"/>
              <a:t>batch</a:t>
            </a:r>
            <a:r>
              <a:rPr lang="es-ES" dirty="0" smtClean="0"/>
              <a:t> en serie y trabajos en paralelo.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8792880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430190"/>
            <a:ext cx="7886700" cy="1325563"/>
          </a:xfrm>
        </p:spPr>
        <p:txBody>
          <a:bodyPr/>
          <a:lstStyle/>
          <a:p>
            <a:r>
              <a:rPr lang="es-ES" dirty="0" smtClean="0"/>
              <a:t>El sistema de colas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ES" dirty="0" smtClean="0"/>
              <a:t>El software de gestión del </a:t>
            </a:r>
            <a:r>
              <a:rPr lang="es-ES" dirty="0" err="1" smtClean="0"/>
              <a:t>cluster</a:t>
            </a:r>
            <a:r>
              <a:rPr lang="es-ES" dirty="0" smtClean="0"/>
              <a:t> permite la creación de colas para el proceso de trabajos. </a:t>
            </a:r>
          </a:p>
          <a:p>
            <a:r>
              <a:rPr lang="es-ES" dirty="0" smtClean="0"/>
              <a:t>Las colas se utilizan para la planificación de trabajos, según las necesidades.</a:t>
            </a:r>
          </a:p>
          <a:p>
            <a:r>
              <a:rPr lang="es-ES" dirty="0" smtClean="0"/>
              <a:t>Podemos consultar las colas definidas en el sistema con “</a:t>
            </a:r>
            <a:r>
              <a:rPr lang="es-ES" b="1" dirty="0" err="1">
                <a:latin typeface="Consolas" panose="020B0609020204030204" pitchFamily="49" charset="0"/>
                <a:cs typeface="Consolas" panose="020B0609020204030204" pitchFamily="49" charset="0"/>
              </a:rPr>
              <a:t>qconf</a:t>
            </a:r>
            <a:r>
              <a:rPr lang="es-ES" b="1" dirty="0">
                <a:latin typeface="Consolas" panose="020B0609020204030204" pitchFamily="49" charset="0"/>
                <a:cs typeface="Consolas" panose="020B0609020204030204" pitchFamily="49" charset="0"/>
              </a:rPr>
              <a:t> –</a:t>
            </a:r>
            <a:r>
              <a:rPr lang="es-ES" b="1" dirty="0" err="1">
                <a:latin typeface="Consolas" panose="020B0609020204030204" pitchFamily="49" charset="0"/>
                <a:cs typeface="Consolas" panose="020B0609020204030204" pitchFamily="49" charset="0"/>
              </a:rPr>
              <a:t>sql</a:t>
            </a:r>
            <a:r>
              <a:rPr lang="es-ES" dirty="0" smtClean="0"/>
              <a:t>”</a:t>
            </a:r>
          </a:p>
          <a:p>
            <a:pPr lvl="1"/>
            <a:r>
              <a:rPr lang="es-ES" dirty="0" err="1" smtClean="0"/>
              <a:t>All.q</a:t>
            </a:r>
            <a:r>
              <a:rPr lang="es-ES" dirty="0"/>
              <a:t> </a:t>
            </a:r>
            <a:r>
              <a:rPr lang="es-ES" dirty="0" smtClean="0"/>
              <a:t>: Cola general para </a:t>
            </a:r>
            <a:r>
              <a:rPr lang="es-ES" dirty="0" err="1" smtClean="0"/>
              <a:t>batch</a:t>
            </a:r>
            <a:r>
              <a:rPr lang="es-ES" dirty="0" smtClean="0"/>
              <a:t>, interactivo y paralelo. Corre en todos los nodos excepto los nodos especiales (</a:t>
            </a:r>
            <a:r>
              <a:rPr lang="es-ES" dirty="0" err="1" smtClean="0"/>
              <a:t>gpu.q</a:t>
            </a:r>
            <a:r>
              <a:rPr lang="es-ES" dirty="0" smtClean="0"/>
              <a:t> y </a:t>
            </a:r>
            <a:r>
              <a:rPr lang="es-ES" dirty="0" err="1" smtClean="0"/>
              <a:t>phi.q</a:t>
            </a:r>
            <a:r>
              <a:rPr lang="es-ES" dirty="0" smtClean="0"/>
              <a:t>)</a:t>
            </a:r>
          </a:p>
          <a:p>
            <a:pPr lvl="1"/>
            <a:r>
              <a:rPr lang="es-ES" dirty="0" err="1" smtClean="0"/>
              <a:t>Bigmem.q</a:t>
            </a:r>
            <a:r>
              <a:rPr lang="es-ES" dirty="0" smtClean="0"/>
              <a:t> : Cola para los trabajos que requieren de mucha memoria (&gt; 20GB)</a:t>
            </a:r>
          </a:p>
          <a:p>
            <a:pPr lvl="1"/>
            <a:r>
              <a:rPr lang="es-ES" dirty="0" err="1" smtClean="0"/>
              <a:t>Gpu.q</a:t>
            </a:r>
            <a:r>
              <a:rPr lang="es-ES" dirty="0" smtClean="0"/>
              <a:t> : Cola para los trabajos que requieren ejecución en una de las tarjetas NVIDIA tesla.</a:t>
            </a:r>
          </a:p>
          <a:p>
            <a:pPr lvl="1"/>
            <a:r>
              <a:rPr lang="es-ES" dirty="0" err="1" smtClean="0"/>
              <a:t>Phi.q</a:t>
            </a:r>
            <a:r>
              <a:rPr lang="es-ES" dirty="0" smtClean="0"/>
              <a:t> : Cola para los trabajos que requieren ejecución en una de las tarjetas </a:t>
            </a:r>
            <a:r>
              <a:rPr lang="es-ES" dirty="0" err="1" smtClean="0"/>
              <a:t>Xeon</a:t>
            </a:r>
            <a:r>
              <a:rPr lang="es-ES" dirty="0" smtClean="0"/>
              <a:t> Phi.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8691365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914399"/>
            <a:ext cx="8229600" cy="1028532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Mostrar los hosts y el estado del </a:t>
            </a:r>
            <a:r>
              <a:rPr lang="es-ES" dirty="0" err="1" smtClean="0"/>
              <a:t>cluster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062264"/>
            <a:ext cx="8229600" cy="4063899"/>
          </a:xfrm>
        </p:spPr>
        <p:txBody>
          <a:bodyPr>
            <a:normAutofit fontScale="85000" lnSpcReduction="20000"/>
          </a:bodyPr>
          <a:lstStyle/>
          <a:p>
            <a:r>
              <a:rPr lang="es-ES" dirty="0" smtClean="0"/>
              <a:t>Comando “</a:t>
            </a:r>
            <a:r>
              <a:rPr lang="es-ES" b="1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qhost</a:t>
            </a:r>
            <a:r>
              <a:rPr lang="es-ES" dirty="0" smtClean="0"/>
              <a:t>” </a:t>
            </a:r>
          </a:p>
          <a:p>
            <a:r>
              <a:rPr lang="es-ES" dirty="0" smtClean="0"/>
              <a:t>Permite también ver el estado de los trabajos en cada nodo del </a:t>
            </a:r>
            <a:r>
              <a:rPr lang="es-ES" dirty="0" err="1" smtClean="0"/>
              <a:t>cluster</a:t>
            </a:r>
            <a:r>
              <a:rPr lang="es-ES" dirty="0" smtClean="0"/>
              <a:t>: </a:t>
            </a:r>
          </a:p>
          <a:p>
            <a:pPr lvl="1"/>
            <a:r>
              <a:rPr lang="es-ES" dirty="0" smtClean="0"/>
              <a:t>$ </a:t>
            </a:r>
            <a:r>
              <a:rPr lang="es-ES" dirty="0" err="1" smtClean="0"/>
              <a:t>qhost</a:t>
            </a:r>
            <a:r>
              <a:rPr lang="es-ES" dirty="0" smtClean="0"/>
              <a:t> –j [–h &lt;nodo&gt;]</a:t>
            </a:r>
          </a:p>
          <a:p>
            <a:r>
              <a:rPr lang="es-ES" dirty="0" smtClean="0"/>
              <a:t>También las colas que atiende cada nodo: </a:t>
            </a:r>
          </a:p>
          <a:p>
            <a:pPr lvl="1"/>
            <a:r>
              <a:rPr lang="es-ES" dirty="0" smtClean="0"/>
              <a:t>$ </a:t>
            </a:r>
            <a:r>
              <a:rPr lang="es-ES" dirty="0" err="1" smtClean="0"/>
              <a:t>qhost</a:t>
            </a:r>
            <a:r>
              <a:rPr lang="es-ES" dirty="0" smtClean="0"/>
              <a:t> –q [-h &lt;nodo&gt;]</a:t>
            </a:r>
          </a:p>
          <a:p>
            <a:r>
              <a:rPr lang="es-ES" dirty="0" smtClean="0"/>
              <a:t>Muestra el número de </a:t>
            </a:r>
            <a:r>
              <a:rPr lang="es-ES" dirty="0" err="1" smtClean="0"/>
              <a:t>CPUs</a:t>
            </a:r>
            <a:r>
              <a:rPr lang="es-ES" dirty="0" smtClean="0"/>
              <a:t> (“slots”), la carga total del sistema, la memoria total disponible, la memoria en uso, el área de intercambio total y el área de intercambio en uso.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48748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953310"/>
            <a:ext cx="8229600" cy="464327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Envío de trabajos al </a:t>
            </a:r>
            <a:r>
              <a:rPr lang="es-ES" dirty="0" err="1" smtClean="0"/>
              <a:t>cluster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Los tipos de trabajos que podemos lanzar son: sesiones interactivas, trabajos en serie y trabajos en paralelo.</a:t>
            </a:r>
          </a:p>
          <a:p>
            <a:r>
              <a:rPr lang="es-ES" dirty="0" smtClean="0"/>
              <a:t>Todos los trabajos se inician con un comando (</a:t>
            </a:r>
            <a:r>
              <a:rPr lang="es-ES" dirty="0" err="1" smtClean="0"/>
              <a:t>qrsh</a:t>
            </a:r>
            <a:r>
              <a:rPr lang="es-ES" dirty="0" smtClean="0"/>
              <a:t>/</a:t>
            </a:r>
            <a:r>
              <a:rPr lang="es-ES" dirty="0" err="1" smtClean="0"/>
              <a:t>qlogin</a:t>
            </a:r>
            <a:r>
              <a:rPr lang="es-ES" dirty="0" smtClean="0"/>
              <a:t> y </a:t>
            </a:r>
            <a:r>
              <a:rPr lang="es-ES" dirty="0" err="1" smtClean="0"/>
              <a:t>qsub</a:t>
            </a:r>
            <a:r>
              <a:rPr lang="es-ES" dirty="0" smtClean="0"/>
              <a:t>), y se lanzan sobre una de las colas definidas.</a:t>
            </a:r>
          </a:p>
          <a:p>
            <a:r>
              <a:rPr lang="es-ES" dirty="0" smtClean="0"/>
              <a:t>La cola definida por omisión es </a:t>
            </a:r>
            <a:r>
              <a:rPr lang="es-ES" b="1" dirty="0" err="1" smtClean="0"/>
              <a:t>all.q</a:t>
            </a:r>
            <a:r>
              <a:rPr lang="es-ES" dirty="0" smtClean="0"/>
              <a:t>.</a:t>
            </a:r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92740563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856034"/>
            <a:ext cx="8229600" cy="561604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Iniciar sesiones interactivas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Para iniciar las sesiones interactivas se puede utilizar el comando </a:t>
            </a:r>
            <a:r>
              <a:rPr lang="es-ES" dirty="0" err="1" smtClean="0"/>
              <a:t>qsh</a:t>
            </a:r>
            <a:r>
              <a:rPr lang="es-ES" dirty="0" smtClean="0"/>
              <a:t>, </a:t>
            </a:r>
            <a:r>
              <a:rPr lang="es-ES" dirty="0" err="1" smtClean="0"/>
              <a:t>qrsh</a:t>
            </a:r>
            <a:r>
              <a:rPr lang="es-ES" dirty="0" smtClean="0"/>
              <a:t> o </a:t>
            </a:r>
            <a:r>
              <a:rPr lang="es-ES" dirty="0" err="1" smtClean="0"/>
              <a:t>qlogin</a:t>
            </a:r>
            <a:r>
              <a:rPr lang="es-ES" dirty="0" smtClean="0"/>
              <a:t>. </a:t>
            </a:r>
          </a:p>
          <a:p>
            <a:r>
              <a:rPr lang="es-ES" b="1" dirty="0" err="1" smtClean="0"/>
              <a:t>qsh</a:t>
            </a:r>
            <a:r>
              <a:rPr lang="es-ES" dirty="0" smtClean="0"/>
              <a:t> : Inicia una sesión interactiva mediante </a:t>
            </a:r>
            <a:r>
              <a:rPr lang="es-ES" dirty="0" err="1" smtClean="0"/>
              <a:t>xwindow</a:t>
            </a:r>
            <a:endParaRPr lang="es-ES" dirty="0" smtClean="0"/>
          </a:p>
          <a:p>
            <a:r>
              <a:rPr lang="es-ES" b="1" dirty="0" err="1" smtClean="0"/>
              <a:t>qrsh</a:t>
            </a:r>
            <a:r>
              <a:rPr lang="es-ES" dirty="0" smtClean="0"/>
              <a:t> : Inicia una sesión interactiva mediante “</a:t>
            </a:r>
            <a:r>
              <a:rPr lang="es-ES" dirty="0" err="1" smtClean="0"/>
              <a:t>remote</a:t>
            </a:r>
            <a:r>
              <a:rPr lang="es-ES" dirty="0" smtClean="0"/>
              <a:t> </a:t>
            </a:r>
            <a:r>
              <a:rPr lang="es-ES" dirty="0" err="1" smtClean="0"/>
              <a:t>shell</a:t>
            </a:r>
            <a:r>
              <a:rPr lang="es-ES" dirty="0" smtClean="0"/>
              <a:t>”</a:t>
            </a:r>
          </a:p>
          <a:p>
            <a:r>
              <a:rPr lang="es-ES" b="1" dirty="0" err="1" smtClean="0"/>
              <a:t>qlogin</a:t>
            </a:r>
            <a:r>
              <a:rPr lang="es-ES" dirty="0" smtClean="0"/>
              <a:t> : Inicia una sesión interactiva mediante “telnet”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200010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885216"/>
            <a:ext cx="8229600" cy="532421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Trabajos interactivos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ES" dirty="0" smtClean="0"/>
              <a:t>Permiten trabajar con una Shell, en una máquina que esté menos ocupada dentro de las máquina que sirven esa cola. </a:t>
            </a:r>
          </a:p>
          <a:p>
            <a:r>
              <a:rPr lang="es-ES" dirty="0" smtClean="0"/>
              <a:t>Los accesos desde cualquier máquina al directorio compartido ($HOME) son idénticos. </a:t>
            </a:r>
          </a:p>
          <a:p>
            <a:r>
              <a:rPr lang="es-ES" dirty="0" smtClean="0"/>
              <a:t>Los nodos comparten la misma configuración</a:t>
            </a:r>
          </a:p>
          <a:p>
            <a:r>
              <a:rPr lang="es-ES" dirty="0" smtClean="0"/>
              <a:t>El trabajo interactivo está limitado a 5 min  de tiempo de CPU por proceso</a:t>
            </a:r>
          </a:p>
          <a:p>
            <a:r>
              <a:rPr lang="es-ES" dirty="0" smtClean="0"/>
              <a:t>Para más de 5 min de CPU, debe utilizarse el trabajo BATCH (en serie o paralelo)</a:t>
            </a:r>
          </a:p>
          <a:p>
            <a:r>
              <a:rPr lang="es-ES" dirty="0" smtClean="0"/>
              <a:t>Este tiempo es suficiente para la mayoría de trabajos interactivos, compilación, edición, comandos de </a:t>
            </a:r>
            <a:r>
              <a:rPr lang="es-ES" dirty="0" err="1" smtClean="0"/>
              <a:t>shell</a:t>
            </a:r>
            <a:r>
              <a:rPr lang="es-ES" dirty="0" smtClean="0"/>
              <a:t>, etc.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940707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865762"/>
            <a:ext cx="8229600" cy="551876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Trabajos </a:t>
            </a:r>
            <a:r>
              <a:rPr lang="es-ES" dirty="0" err="1" smtClean="0"/>
              <a:t>batch</a:t>
            </a:r>
            <a:r>
              <a:rPr lang="es-ES" dirty="0" smtClean="0"/>
              <a:t> (en serie)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ES" dirty="0" smtClean="0"/>
              <a:t>Los trabajos en </a:t>
            </a:r>
            <a:r>
              <a:rPr lang="es-ES" dirty="0" err="1" smtClean="0"/>
              <a:t>batch</a:t>
            </a:r>
            <a:r>
              <a:rPr lang="es-ES" dirty="0" smtClean="0"/>
              <a:t> se lanzan desde el nodo maestro (master) con el comando </a:t>
            </a:r>
          </a:p>
          <a:p>
            <a:pPr lvl="1"/>
            <a:r>
              <a:rPr lang="es-ES" dirty="0" smtClean="0"/>
              <a:t>$ </a:t>
            </a:r>
            <a:r>
              <a:rPr lang="es-ES" dirty="0" err="1" smtClean="0"/>
              <a:t>qsub</a:t>
            </a:r>
            <a:r>
              <a:rPr lang="es-ES" dirty="0" smtClean="0"/>
              <a:t> [opciones] trabajo</a:t>
            </a:r>
          </a:p>
          <a:p>
            <a:r>
              <a:rPr lang="es-ES" dirty="0" smtClean="0"/>
              <a:t>Trabajo puede ser un Shell script o un archivo binario ejecutable (opción –b y)</a:t>
            </a:r>
          </a:p>
          <a:p>
            <a:r>
              <a:rPr lang="es-ES" dirty="0" smtClean="0"/>
              <a:t>En caso de ser un Shell script puede incluir las opciones de lanzamiento en forma de comentarios con la sintaxis “#$ opción”</a:t>
            </a:r>
          </a:p>
          <a:p>
            <a:r>
              <a:rPr lang="es-ES" dirty="0" smtClean="0"/>
              <a:t>Las opciones pueden encontrarse en la página del manual dentro de la propia máquina:</a:t>
            </a:r>
          </a:p>
          <a:p>
            <a:pPr lvl="1"/>
            <a:r>
              <a:rPr lang="es-ES" dirty="0" smtClean="0"/>
              <a:t>$ </a:t>
            </a:r>
            <a:r>
              <a:rPr lang="es-ES" dirty="0" err="1" smtClean="0"/>
              <a:t>man</a:t>
            </a:r>
            <a:r>
              <a:rPr lang="es-ES" dirty="0" smtClean="0"/>
              <a:t> </a:t>
            </a:r>
            <a:r>
              <a:rPr lang="es-ES" dirty="0" err="1" smtClean="0"/>
              <a:t>qsub</a:t>
            </a:r>
            <a:endParaRPr lang="es-ES" dirty="0" smtClean="0"/>
          </a:p>
          <a:p>
            <a:r>
              <a:rPr lang="es-ES" dirty="0" smtClean="0"/>
              <a:t>También existe una guía en </a:t>
            </a:r>
            <a:r>
              <a:rPr lang="es-ES" dirty="0" smtClean="0">
                <a:hlinkClick r:id="rId4"/>
              </a:rPr>
              <a:t>https://www.icmat.es/computing/docs</a:t>
            </a:r>
            <a:r>
              <a:rPr lang="es-ES" dirty="0" smtClean="0"/>
              <a:t> 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06436639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953311"/>
            <a:ext cx="8229600" cy="872313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Ejemplo de script de trabajo en </a:t>
            </a:r>
            <a:r>
              <a:rPr lang="es-ES" dirty="0" err="1" smtClean="0"/>
              <a:t>batch</a:t>
            </a:r>
            <a:r>
              <a:rPr lang="es-ES" dirty="0" smtClean="0"/>
              <a:t> (serie)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2068816"/>
            <a:ext cx="7886700" cy="4320000"/>
          </a:xfrm>
        </p:spPr>
        <p:txBody>
          <a:bodyPr>
            <a:normAutofit/>
          </a:bodyPr>
          <a:lstStyle/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-------------------------mandel_seq.sh------------------------------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#!/</a:t>
            </a:r>
            <a:r>
              <a:rPr lang="es-E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bin</a:t>
            </a:r>
            <a:r>
              <a:rPr lang="es-E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es-E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bash</a:t>
            </a:r>
            <a:endParaRPr lang="es-ES" sz="16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#$ </a:t>
            </a:r>
            <a:r>
              <a:rPr lang="es-ES" sz="1600" dirty="0">
                <a:latin typeface="Consolas" panose="020B0609020204030204" pitchFamily="49" charset="0"/>
                <a:cs typeface="Consolas" panose="020B0609020204030204" pitchFamily="49" charset="0"/>
              </a:rPr>
              <a:t>-</a:t>
            </a:r>
            <a:r>
              <a:rPr lang="es-E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cwd</a:t>
            </a:r>
            <a:endParaRPr lang="es-E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1600" dirty="0">
                <a:latin typeface="Consolas" panose="020B0609020204030204" pitchFamily="49" charset="0"/>
                <a:cs typeface="Consolas" panose="020B0609020204030204" pitchFamily="49" charset="0"/>
              </a:rPr>
              <a:t>#$ -q </a:t>
            </a:r>
            <a:r>
              <a:rPr lang="es-E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phi.q</a:t>
            </a:r>
            <a:endParaRPr lang="es-ES" sz="16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#$ -l </a:t>
            </a:r>
            <a:r>
              <a:rPr lang="es-E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h_vmem</a:t>
            </a:r>
            <a:r>
              <a:rPr lang="es-E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=1G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#$ -N </a:t>
            </a:r>
            <a:r>
              <a:rPr lang="es-E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mandel_seq_hd</a:t>
            </a:r>
            <a:endParaRPr lang="es-ES" sz="1600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#$ -j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es-E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Avoid</a:t>
            </a:r>
            <a:r>
              <a:rPr lang="es-E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s-E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appending</a:t>
            </a:r>
            <a:r>
              <a:rPr lang="es-E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s-E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information</a:t>
            </a:r>
            <a:r>
              <a:rPr lang="es-E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s-E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over</a:t>
            </a:r>
            <a:r>
              <a:rPr lang="es-E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s-E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an</a:t>
            </a:r>
            <a:r>
              <a:rPr lang="es-E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s-E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existing</a:t>
            </a:r>
            <a:r>
              <a:rPr lang="es-E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file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truncate</a:t>
            </a:r>
            <a:r>
              <a:rPr lang="es-E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–s 0 $SGE_STDOUT_PATH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# Load </a:t>
            </a:r>
            <a:r>
              <a:rPr lang="es-E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runtime</a:t>
            </a:r>
            <a:r>
              <a:rPr lang="es-E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s-E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environment</a:t>
            </a:r>
            <a:r>
              <a:rPr lang="es-E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s-E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on</a:t>
            </a:r>
            <a:r>
              <a:rPr lang="es-E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s-E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remote</a:t>
            </a:r>
            <a:r>
              <a:rPr lang="es-E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s-E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execution</a:t>
            </a:r>
            <a:r>
              <a:rPr lang="es-E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machine </a:t>
            </a:r>
            <a:endParaRPr lang="es-E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1600" dirty="0">
                <a:latin typeface="Consolas" panose="020B0609020204030204" pitchFamily="49" charset="0"/>
                <a:cs typeface="Consolas" panose="020B0609020204030204" pitchFamily="49" charset="0"/>
              </a:rPr>
              <a:t>module load </a:t>
            </a:r>
            <a:r>
              <a:rPr lang="es-E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mpi</a:t>
            </a:r>
            <a:r>
              <a:rPr lang="es-ES" sz="1600" dirty="0"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es-E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openmpi</a:t>
            </a:r>
            <a:endParaRPr lang="es-E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1600" dirty="0">
                <a:latin typeface="Consolas" panose="020B0609020204030204" pitchFamily="49" charset="0"/>
                <a:cs typeface="Consolas" panose="020B0609020204030204" pitchFamily="49" charset="0"/>
              </a:rPr>
              <a:t>module load </a:t>
            </a:r>
            <a:r>
              <a:rPr lang="es-E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compilers</a:t>
            </a:r>
            <a:r>
              <a:rPr lang="es-E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es-E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gcc</a:t>
            </a:r>
            <a:r>
              <a:rPr lang="es-E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/6.3.0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# </a:t>
            </a:r>
            <a:r>
              <a:rPr lang="es-E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Ejecuting</a:t>
            </a:r>
            <a:r>
              <a:rPr lang="es-E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s-E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program</a:t>
            </a:r>
            <a:r>
              <a:rPr lang="es-E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s-E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with</a:t>
            </a:r>
            <a:r>
              <a:rPr lang="es-E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s-E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parameters</a:t>
            </a:r>
            <a:endParaRPr lang="es-E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1600" dirty="0">
                <a:latin typeface="Consolas" panose="020B0609020204030204" pitchFamily="49" charset="0"/>
                <a:cs typeface="Consolas" panose="020B0609020204030204" pitchFamily="49" charset="0"/>
              </a:rPr>
              <a:t>./</a:t>
            </a:r>
            <a:r>
              <a:rPr lang="es-E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Release</a:t>
            </a:r>
            <a:r>
              <a:rPr lang="es-ES" sz="1600" dirty="0">
                <a:latin typeface="Consolas" panose="020B0609020204030204" pitchFamily="49" charset="0"/>
                <a:cs typeface="Consolas" panose="020B0609020204030204" pitchFamily="49" charset="0"/>
              </a:rPr>
              <a:t>/</a:t>
            </a:r>
            <a:r>
              <a:rPr lang="es-ES" sz="1600" dirty="0" err="1">
                <a:latin typeface="Consolas" panose="020B0609020204030204" pitchFamily="49" charset="0"/>
                <a:cs typeface="Consolas" panose="020B0609020204030204" pitchFamily="49" charset="0"/>
              </a:rPr>
              <a:t>mandel_seq</a:t>
            </a:r>
            <a:r>
              <a:rPr lang="es-ES" sz="1600" dirty="0">
                <a:latin typeface="Consolas" panose="020B0609020204030204" pitchFamily="49" charset="0"/>
                <a:cs typeface="Consolas" panose="020B0609020204030204" pitchFamily="49" charset="0"/>
              </a:rPr>
              <a:t> -w 3840 -t </a:t>
            </a:r>
            <a:r>
              <a:rPr lang="es-E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2160</a:t>
            </a: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--------------------------------------------------------------------</a:t>
            </a:r>
            <a:endParaRPr lang="es-ES" sz="1600" dirty="0">
              <a:latin typeface="Consolas" panose="020B0609020204030204" pitchFamily="49" charset="0"/>
              <a:cs typeface="Consolas" panose="020B0609020204030204" pitchFamily="49" charset="0"/>
            </a:endParaRPr>
          </a:p>
          <a:p>
            <a:pPr marL="0" indent="0">
              <a:lnSpc>
                <a:spcPct val="100000"/>
              </a:lnSpc>
              <a:spcBef>
                <a:spcPts val="0"/>
              </a:spcBef>
              <a:buNone/>
            </a:pPr>
            <a:r>
              <a:rPr lang="es-E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[master] $ </a:t>
            </a:r>
            <a:r>
              <a:rPr lang="es-ES" sz="1600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qsub</a:t>
            </a:r>
            <a:r>
              <a:rPr lang="es-ES" sz="1600" dirty="0" smtClean="0">
                <a:latin typeface="Consolas" panose="020B0609020204030204" pitchFamily="49" charset="0"/>
                <a:cs typeface="Consolas" panose="020B0609020204030204" pitchFamily="49" charset="0"/>
              </a:rPr>
              <a:t> mandel_seq.sh </a:t>
            </a:r>
          </a:p>
        </p:txBody>
      </p:sp>
    </p:spTree>
    <p:extLst>
      <p:ext uri="{BB962C8B-B14F-4D97-AF65-F5344CB8AC3E}">
        <p14:creationId xmlns:p14="http://schemas.microsoft.com/office/powerpoint/2010/main" val="278598572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856034"/>
            <a:ext cx="8229600" cy="561604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Monitorizar los trabajos: </a:t>
            </a:r>
            <a:r>
              <a:rPr lang="es-ES" dirty="0" err="1" smtClean="0"/>
              <a:t>qstat</a:t>
            </a:r>
            <a:r>
              <a:rPr lang="es-ES" dirty="0" smtClean="0"/>
              <a:t>, </a:t>
            </a:r>
            <a:r>
              <a:rPr lang="es-ES" dirty="0" err="1" smtClean="0"/>
              <a:t>qacct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/>
              <a:t>qstat</a:t>
            </a:r>
            <a:r>
              <a:rPr lang="es-ES" dirty="0" smtClean="0"/>
              <a:t> es la herramienta de línea de comandos para la visualización del estado de ejecución de los trabajos</a:t>
            </a:r>
          </a:p>
          <a:p>
            <a:r>
              <a:rPr lang="es-ES" dirty="0" err="1" smtClean="0"/>
              <a:t>qacct</a:t>
            </a:r>
            <a:r>
              <a:rPr lang="es-ES" dirty="0" smtClean="0"/>
              <a:t> puede utilizarse para la visualización de los trabajos ya finalizados.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7380464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885216"/>
            <a:ext cx="8229600" cy="532421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Acerca de mi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1825624"/>
            <a:ext cx="7886700" cy="4294759"/>
          </a:xfrm>
        </p:spPr>
        <p:txBody>
          <a:bodyPr>
            <a:normAutofit fontScale="70000" lnSpcReduction="20000"/>
          </a:bodyPr>
          <a:lstStyle/>
          <a:p>
            <a:r>
              <a:rPr lang="es-ES" dirty="0" smtClean="0">
                <a:latin typeface="+mj-lt"/>
              </a:rPr>
              <a:t>Ingeniero en Informática</a:t>
            </a:r>
          </a:p>
          <a:p>
            <a:r>
              <a:rPr lang="es-ES" dirty="0" smtClean="0">
                <a:latin typeface="+mj-lt"/>
              </a:rPr>
              <a:t>17 años de experiencia profesional en el sector privado, principalmente telecomunicaciones (</a:t>
            </a:r>
            <a:r>
              <a:rPr lang="es-ES" dirty="0" err="1" smtClean="0">
                <a:latin typeface="+mj-lt"/>
              </a:rPr>
              <a:t>Ono</a:t>
            </a:r>
            <a:r>
              <a:rPr lang="es-ES" dirty="0" smtClean="0">
                <a:latin typeface="+mj-lt"/>
              </a:rPr>
              <a:t>, Vodafone)</a:t>
            </a:r>
          </a:p>
          <a:p>
            <a:r>
              <a:rPr lang="es-ES" dirty="0" smtClean="0">
                <a:latin typeface="+mj-lt"/>
              </a:rPr>
              <a:t>Dedicado principalmente al área de operaciones e infraestructura, pero también con experiencia en desarrollo (</a:t>
            </a:r>
            <a:r>
              <a:rPr lang="es-ES" dirty="0" smtClean="0">
                <a:solidFill>
                  <a:srgbClr val="0070C0"/>
                </a:solidFill>
                <a:latin typeface="+mj-lt"/>
              </a:rPr>
              <a:t>C/C++</a:t>
            </a:r>
            <a:r>
              <a:rPr lang="es-ES" dirty="0" smtClean="0">
                <a:latin typeface="+mj-lt"/>
              </a:rPr>
              <a:t>, </a:t>
            </a:r>
            <a:r>
              <a:rPr lang="es-ES" dirty="0" err="1" smtClean="0">
                <a:latin typeface="+mj-lt"/>
              </a:rPr>
              <a:t>php</a:t>
            </a:r>
            <a:r>
              <a:rPr lang="es-ES" dirty="0" smtClean="0">
                <a:latin typeface="+mj-lt"/>
              </a:rPr>
              <a:t>, Python, .NET, …)</a:t>
            </a:r>
          </a:p>
          <a:p>
            <a:r>
              <a:rPr lang="es-ES" dirty="0" smtClean="0">
                <a:latin typeface="+mj-lt"/>
              </a:rPr>
              <a:t>Amplia experiencia en servidores grandes y procesos de alta demanda de recursos. Programación paralela, </a:t>
            </a:r>
            <a:r>
              <a:rPr lang="es-ES" dirty="0" err="1" smtClean="0">
                <a:latin typeface="+mj-lt"/>
              </a:rPr>
              <a:t>clusters</a:t>
            </a:r>
            <a:r>
              <a:rPr lang="es-ES" dirty="0" smtClean="0">
                <a:latin typeface="+mj-lt"/>
              </a:rPr>
              <a:t> y </a:t>
            </a:r>
            <a:r>
              <a:rPr lang="es-ES" dirty="0" err="1" smtClean="0">
                <a:latin typeface="+mj-lt"/>
              </a:rPr>
              <a:t>grids</a:t>
            </a:r>
            <a:r>
              <a:rPr lang="es-ES" dirty="0" smtClean="0">
                <a:latin typeface="+mj-lt"/>
              </a:rPr>
              <a:t>, almacenamiento de altas prestaciones, etc.</a:t>
            </a:r>
          </a:p>
          <a:p>
            <a:r>
              <a:rPr lang="es-ES" dirty="0" smtClean="0">
                <a:latin typeface="+mj-lt"/>
              </a:rPr>
              <a:t>Desde diciembre de 2016, en el ICMAT dando soporte al área de Informática y de Computación</a:t>
            </a:r>
            <a:r>
              <a:rPr lang="es-ES" dirty="0">
                <a:latin typeface="+mj-lt"/>
              </a:rPr>
              <a:t> </a:t>
            </a:r>
            <a:r>
              <a:rPr lang="es-ES" dirty="0" smtClean="0">
                <a:latin typeface="+mj-lt"/>
              </a:rPr>
              <a:t>del Instituto.</a:t>
            </a:r>
          </a:p>
          <a:p>
            <a:pPr marL="0" indent="0">
              <a:buNone/>
            </a:pPr>
            <a:r>
              <a:rPr lang="es-ES" dirty="0" smtClean="0">
                <a:latin typeface="+mj-lt"/>
              </a:rPr>
              <a:t>Email: </a:t>
            </a:r>
            <a:r>
              <a:rPr lang="es-ES" dirty="0" smtClean="0">
                <a:latin typeface="+mj-lt"/>
                <a:hlinkClick r:id="rId3"/>
              </a:rPr>
              <a:t>alfredo.caso@icmat.es</a:t>
            </a:r>
            <a:endParaRPr lang="es-ES" dirty="0" smtClean="0">
              <a:latin typeface="+mj-lt"/>
            </a:endParaRPr>
          </a:p>
          <a:p>
            <a:pPr marL="0" indent="0">
              <a:buNone/>
            </a:pPr>
            <a:r>
              <a:rPr lang="es-ES" dirty="0" smtClean="0">
                <a:latin typeface="+mj-lt"/>
              </a:rPr>
              <a:t>Teléfono: 91 299 97 03</a:t>
            </a:r>
          </a:p>
          <a:p>
            <a:pPr marL="0" indent="0">
              <a:buNone/>
            </a:pPr>
            <a:endParaRPr lang="es-ES" dirty="0" smtClean="0">
              <a:latin typeface="+mj-lt"/>
            </a:endParaRPr>
          </a:p>
          <a:p>
            <a:pPr marL="0" indent="0">
              <a:buNone/>
            </a:pPr>
            <a:endParaRPr lang="es-E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432784316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887481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Importante: especificar los recursos necesarios al planificador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281137"/>
            <a:ext cx="8229600" cy="3837562"/>
          </a:xfrm>
        </p:spPr>
        <p:txBody>
          <a:bodyPr>
            <a:normAutofit fontScale="70000" lnSpcReduction="20000"/>
          </a:bodyPr>
          <a:lstStyle/>
          <a:p>
            <a:r>
              <a:rPr lang="es-ES" dirty="0" smtClean="0"/>
              <a:t>Cuanto mejor especifiquemos los recursos necesarios al planificador, más posibilidades tendremos de una ejecución correcta y óptima.</a:t>
            </a:r>
          </a:p>
          <a:p>
            <a:r>
              <a:rPr lang="es-ES" dirty="0" smtClean="0"/>
              <a:t>Los recursos necesarios para la ejecución se especifican con el parámetro “-l”, seguido de una lista de recursos necesarios.</a:t>
            </a:r>
          </a:p>
          <a:p>
            <a:r>
              <a:rPr lang="es-ES" dirty="0" smtClean="0"/>
              <a:t>Para ver todos los recursos definidos, puede utilizarse el comando “</a:t>
            </a:r>
            <a:r>
              <a:rPr lang="es-ES" dirty="0" err="1" smtClean="0"/>
              <a:t>qhost</a:t>
            </a:r>
            <a:r>
              <a:rPr lang="es-ES" dirty="0" smtClean="0"/>
              <a:t> –F –h &lt;nodo&gt;</a:t>
            </a:r>
          </a:p>
          <a:p>
            <a:r>
              <a:rPr lang="es-ES" dirty="0" smtClean="0"/>
              <a:t>Los recursos pueden ser consumibles o no (se agotan según se utilizan)</a:t>
            </a:r>
          </a:p>
          <a:p>
            <a:pPr lvl="1"/>
            <a:r>
              <a:rPr lang="es-ES" dirty="0" smtClean="0"/>
              <a:t>Se consumen: el espacio en disco, el ancho de banda, la memoria física, la memoria virtual</a:t>
            </a:r>
          </a:p>
          <a:p>
            <a:pPr lvl="1"/>
            <a:r>
              <a:rPr lang="es-ES" dirty="0" smtClean="0"/>
              <a:t>No se consumen: el número total de núcleos, la arquitectura física, la conexión de determinados dispositivos, etc.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59779751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92639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Recursos más importantes a especificar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339503"/>
            <a:ext cx="8229600" cy="3321996"/>
          </a:xfrm>
        </p:spPr>
        <p:txBody>
          <a:bodyPr/>
          <a:lstStyle/>
          <a:p>
            <a:r>
              <a:rPr lang="es-ES" dirty="0" smtClean="0"/>
              <a:t>Memoria virtual: </a:t>
            </a:r>
          </a:p>
          <a:p>
            <a:pPr lvl="1"/>
            <a:r>
              <a:rPr lang="es-ES" dirty="0" smtClean="0"/>
              <a:t>-l </a:t>
            </a:r>
            <a:r>
              <a:rPr lang="es-ES" dirty="0" err="1" smtClean="0"/>
              <a:t>h_vmem</a:t>
            </a:r>
            <a:r>
              <a:rPr lang="es-ES" dirty="0" smtClean="0"/>
              <a:t>=10G</a:t>
            </a:r>
          </a:p>
          <a:p>
            <a:r>
              <a:rPr lang="es-ES" dirty="0" smtClean="0"/>
              <a:t>Memoria física:</a:t>
            </a:r>
          </a:p>
          <a:p>
            <a:pPr lvl="1"/>
            <a:r>
              <a:rPr lang="es-ES" dirty="0" smtClean="0"/>
              <a:t>-l </a:t>
            </a:r>
            <a:r>
              <a:rPr lang="es-ES" dirty="0" err="1" smtClean="0"/>
              <a:t>mem_free</a:t>
            </a:r>
            <a:r>
              <a:rPr lang="es-ES" dirty="0" smtClean="0"/>
              <a:t>=10G</a:t>
            </a:r>
          </a:p>
          <a:p>
            <a:r>
              <a:rPr lang="es-ES" dirty="0" smtClean="0"/>
              <a:t>Slots (hilos de ejecución)</a:t>
            </a:r>
          </a:p>
          <a:p>
            <a:pPr lvl="1"/>
            <a:r>
              <a:rPr lang="es-ES" dirty="0" smtClean="0"/>
              <a:t>-l slots=8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49167956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875488"/>
            <a:ext cx="8229600" cy="542149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Trabajos en paralelo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1817149"/>
            <a:ext cx="7886700" cy="4145907"/>
          </a:xfrm>
        </p:spPr>
        <p:txBody>
          <a:bodyPr>
            <a:normAutofit fontScale="62500" lnSpcReduction="20000"/>
          </a:bodyPr>
          <a:lstStyle/>
          <a:p>
            <a:r>
              <a:rPr lang="es-ES" dirty="0" smtClean="0"/>
              <a:t>Los trabajos en paralelo se caracterizan por lanzar un número de procesos que se coordinan entre sí para producir un resultado.</a:t>
            </a:r>
          </a:p>
          <a:p>
            <a:r>
              <a:rPr lang="es-ES" dirty="0" smtClean="0"/>
              <a:t>El paralelismo puede ser:</a:t>
            </a:r>
          </a:p>
          <a:p>
            <a:pPr lvl="1"/>
            <a:r>
              <a:rPr lang="es-ES" dirty="0" smtClean="0"/>
              <a:t> 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de grano fino</a:t>
            </a:r>
            <a:r>
              <a:rPr lang="es-ES" dirty="0" smtClean="0"/>
              <a:t> (los procesos necesitan comunicarse frecuentemente entre sí), </a:t>
            </a:r>
          </a:p>
          <a:p>
            <a:pPr lvl="1"/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de grano grueso</a:t>
            </a:r>
            <a:r>
              <a:rPr lang="es-ES" dirty="0" smtClean="0"/>
              <a:t> (necesitan comunicarse, pero con poca frecuencia) o</a:t>
            </a:r>
          </a:p>
          <a:p>
            <a:pPr lvl="1"/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“embarazosamente paralelos”</a:t>
            </a:r>
            <a:r>
              <a:rPr lang="es-ES" dirty="0" smtClean="0"/>
              <a:t>, en cuyo caso necesitan comunicarse rara vez o ninguna en absoluto.</a:t>
            </a:r>
          </a:p>
          <a:p>
            <a:r>
              <a:rPr lang="es-ES" dirty="0" smtClean="0"/>
              <a:t>Para cada tipo de problema a paralelizar, se utilizan técnicas diferentes, teniendo en cuenta que la proximidad física de los procesos a transmitir información influye decisivamente en el rendimiento.</a:t>
            </a:r>
          </a:p>
          <a:p>
            <a:pPr lvl="1"/>
            <a:r>
              <a:rPr lang="es-ES" dirty="0" smtClean="0"/>
              <a:t>La transferencia entre núcleos de la misma CPU es más rápida que la transferencia entre núcleos en diferente CPU, pero misma placa.</a:t>
            </a:r>
          </a:p>
          <a:p>
            <a:pPr lvl="1"/>
            <a:r>
              <a:rPr lang="es-ES" dirty="0" smtClean="0"/>
              <a:t>La transferencia entre CPUS en distintas placas (servidores) es mucho más costosa.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9359252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503238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Comunicación entre procesos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s-ES" dirty="0" smtClean="0"/>
              <a:t>A efecto de comunicar procesos diferentes entre sí, se emplean distintas técnicas:</a:t>
            </a:r>
          </a:p>
          <a:p>
            <a:pPr lvl="1"/>
            <a:r>
              <a:rPr lang="es-ES" dirty="0" smtClean="0"/>
              <a:t>Para comunicar procesos dentro del mismo servidor, pueden utilizarse los 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mecanismos de comunicación </a:t>
            </a:r>
            <a:r>
              <a:rPr lang="es-ES" dirty="0" smtClean="0"/>
              <a:t>POSIX: tuberías (pipes), </a:t>
            </a:r>
            <a:r>
              <a:rPr lang="es-ES" dirty="0" err="1" smtClean="0"/>
              <a:t>FIFOs</a:t>
            </a:r>
            <a:r>
              <a:rPr lang="es-ES" dirty="0" smtClean="0"/>
              <a:t>, colas de mensajes, memoria compartida, etc.</a:t>
            </a:r>
          </a:p>
          <a:p>
            <a:pPr lvl="2"/>
            <a:r>
              <a:rPr lang="es-ES" dirty="0" smtClean="0"/>
              <a:t>Muy bajo nivel</a:t>
            </a:r>
          </a:p>
          <a:p>
            <a:pPr lvl="2"/>
            <a:r>
              <a:rPr lang="es-ES" dirty="0" smtClean="0"/>
              <a:t>Complicadas de programar</a:t>
            </a:r>
          </a:p>
          <a:p>
            <a:pPr lvl="2"/>
            <a:r>
              <a:rPr lang="es-ES" dirty="0" smtClean="0"/>
              <a:t>Requieren mecanismos de sincronización: regiones críticas, semáforos, etc.</a:t>
            </a:r>
          </a:p>
          <a:p>
            <a:pPr lvl="1"/>
            <a:r>
              <a:rPr lang="es-ES" dirty="0" err="1" smtClean="0">
                <a:solidFill>
                  <a:schemeClr val="accent1">
                    <a:lumMod val="75000"/>
                  </a:schemeClr>
                </a:solidFill>
              </a:rPr>
              <a:t>OpenMP</a:t>
            </a:r>
            <a:r>
              <a:rPr lang="es-ES" dirty="0" smtClean="0"/>
              <a:t> simplifica la programación en C, C++ y FORTRAN para los programas </a:t>
            </a:r>
            <a:r>
              <a:rPr lang="es-ES" dirty="0" err="1" smtClean="0"/>
              <a:t>multihilo</a:t>
            </a:r>
            <a:r>
              <a:rPr lang="es-ES" dirty="0" smtClean="0"/>
              <a:t> (pero dentro del mismo servidor)</a:t>
            </a:r>
          </a:p>
          <a:p>
            <a:pPr lvl="1"/>
            <a:r>
              <a:rPr lang="es-ES" dirty="0" err="1" smtClean="0">
                <a:solidFill>
                  <a:schemeClr val="accent1">
                    <a:lumMod val="75000"/>
                  </a:schemeClr>
                </a:solidFill>
              </a:rPr>
              <a:t>OpenMPI</a:t>
            </a:r>
            <a:r>
              <a:rPr lang="es-ES" dirty="0" smtClean="0">
                <a:solidFill>
                  <a:schemeClr val="accent1">
                    <a:lumMod val="75000"/>
                  </a:schemeClr>
                </a:solidFill>
              </a:rPr>
              <a:t>/MPINCH/Intel MPI</a:t>
            </a:r>
            <a:r>
              <a:rPr lang="es-ES" dirty="0" smtClean="0"/>
              <a:t>: Implementan una API de MPI (</a:t>
            </a:r>
            <a:r>
              <a:rPr lang="es-ES" dirty="0" err="1" smtClean="0"/>
              <a:t>Message</a:t>
            </a:r>
            <a:r>
              <a:rPr lang="es-ES" dirty="0" smtClean="0"/>
              <a:t> </a:t>
            </a:r>
            <a:r>
              <a:rPr lang="es-ES" dirty="0" err="1" smtClean="0"/>
              <a:t>Passing</a:t>
            </a:r>
            <a:r>
              <a:rPr lang="es-ES" dirty="0" smtClean="0"/>
              <a:t> Interface) para comunicar procesos que pueden residir o no en el mismo servidor. 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3183099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924128"/>
            <a:ext cx="8229600" cy="49351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Los entornos de ejecución en paralelo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smtClean="0"/>
              <a:t>Para integrar las aplicaciones que utilizan paralelismo con la gestión del </a:t>
            </a:r>
            <a:r>
              <a:rPr lang="es-ES" dirty="0" err="1" smtClean="0"/>
              <a:t>cluster</a:t>
            </a:r>
            <a:r>
              <a:rPr lang="es-ES" dirty="0" smtClean="0"/>
              <a:t>, se definen “entornos de paralelismo”. </a:t>
            </a:r>
          </a:p>
          <a:p>
            <a:r>
              <a:rPr lang="es-ES" dirty="0" smtClean="0"/>
              <a:t>Éstos no son más que definiciones de entornos para el lanzamiento de trabajos en paralelo. </a:t>
            </a:r>
          </a:p>
          <a:p>
            <a:r>
              <a:rPr lang="es-ES" dirty="0"/>
              <a:t>Con “</a:t>
            </a:r>
            <a:r>
              <a:rPr lang="es-ES" dirty="0" err="1"/>
              <a:t>qconf</a:t>
            </a:r>
            <a:r>
              <a:rPr lang="es-ES" dirty="0"/>
              <a:t> </a:t>
            </a:r>
            <a:r>
              <a:rPr lang="es-ES" dirty="0" smtClean="0"/>
              <a:t>–</a:t>
            </a:r>
            <a:r>
              <a:rPr lang="es-ES" dirty="0" err="1" smtClean="0"/>
              <a:t>spl</a:t>
            </a:r>
            <a:r>
              <a:rPr lang="es-ES" dirty="0" smtClean="0"/>
              <a:t>” se pueden visualizar los distintos entornos de ejecución en paralelo.</a:t>
            </a:r>
          </a:p>
          <a:p>
            <a:pPr marL="0" indent="0">
              <a:buNone/>
            </a:pPr>
            <a:endParaRPr lang="es-ES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52120077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91666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Ejemplo de script de trabajo en paralelo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431915"/>
            <a:ext cx="8229600" cy="3694248"/>
          </a:xfrm>
        </p:spPr>
        <p:txBody>
          <a:bodyPr/>
          <a:lstStyle/>
          <a:p>
            <a:pPr marL="0" indent="0">
              <a:buNone/>
            </a:pPr>
            <a:r>
              <a:rPr lang="es-ES" dirty="0"/>
              <a:t>#!/</a:t>
            </a:r>
            <a:r>
              <a:rPr lang="es-ES" dirty="0" err="1"/>
              <a:t>bin</a:t>
            </a:r>
            <a:r>
              <a:rPr lang="es-ES" dirty="0"/>
              <a:t>/</a:t>
            </a:r>
            <a:r>
              <a:rPr lang="es-ES" dirty="0" err="1"/>
              <a:t>bash</a:t>
            </a:r>
            <a:endParaRPr lang="es-ES" dirty="0"/>
          </a:p>
          <a:p>
            <a:pPr marL="0" indent="0">
              <a:buNone/>
            </a:pPr>
            <a:r>
              <a:rPr lang="es-ES" dirty="0"/>
              <a:t>#$ -</a:t>
            </a:r>
            <a:r>
              <a:rPr lang="es-ES" dirty="0" err="1"/>
              <a:t>cwd</a:t>
            </a:r>
            <a:endParaRPr lang="es-ES" dirty="0"/>
          </a:p>
          <a:p>
            <a:pPr marL="0" indent="0">
              <a:buNone/>
            </a:pPr>
            <a:r>
              <a:rPr lang="es-ES" dirty="0"/>
              <a:t>#$ -pe </a:t>
            </a:r>
            <a:r>
              <a:rPr lang="es-ES" dirty="0" err="1"/>
              <a:t>mpi</a:t>
            </a:r>
            <a:r>
              <a:rPr lang="es-ES" dirty="0"/>
              <a:t> 16</a:t>
            </a:r>
          </a:p>
          <a:p>
            <a:pPr marL="0" indent="0">
              <a:buNone/>
            </a:pPr>
            <a:r>
              <a:rPr lang="es-ES" dirty="0"/>
              <a:t>module load </a:t>
            </a:r>
            <a:r>
              <a:rPr lang="es-ES" dirty="0" err="1"/>
              <a:t>mpi</a:t>
            </a:r>
            <a:r>
              <a:rPr lang="es-ES" dirty="0"/>
              <a:t>/</a:t>
            </a:r>
            <a:r>
              <a:rPr lang="es-ES" dirty="0" err="1"/>
              <a:t>openmpi</a:t>
            </a:r>
            <a:endParaRPr lang="es-ES" dirty="0"/>
          </a:p>
          <a:p>
            <a:pPr marL="0" indent="0">
              <a:buNone/>
            </a:pPr>
            <a:r>
              <a:rPr lang="es-ES" dirty="0"/>
              <a:t>module load </a:t>
            </a:r>
            <a:r>
              <a:rPr lang="es-ES" dirty="0" err="1"/>
              <a:t>compilers</a:t>
            </a:r>
            <a:r>
              <a:rPr lang="es-ES" dirty="0"/>
              <a:t>/</a:t>
            </a:r>
            <a:r>
              <a:rPr lang="es-ES" dirty="0" err="1"/>
              <a:t>gcc</a:t>
            </a:r>
            <a:r>
              <a:rPr lang="es-ES" dirty="0"/>
              <a:t>/6.3.0</a:t>
            </a:r>
          </a:p>
          <a:p>
            <a:pPr marL="0" indent="0">
              <a:buNone/>
            </a:pPr>
            <a:r>
              <a:rPr lang="es-ES" dirty="0" err="1"/>
              <a:t>mpirun</a:t>
            </a:r>
            <a:r>
              <a:rPr lang="es-ES" dirty="0"/>
              <a:t> -</a:t>
            </a:r>
            <a:r>
              <a:rPr lang="es-ES" dirty="0" err="1"/>
              <a:t>np</a:t>
            </a:r>
            <a:r>
              <a:rPr lang="es-ES" dirty="0"/>
              <a:t> 16 </a:t>
            </a:r>
            <a:r>
              <a:rPr lang="es-ES" dirty="0" err="1"/>
              <a:t>mandel_par</a:t>
            </a:r>
            <a:endParaRPr lang="es-ES" dirty="0"/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888156456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1040859"/>
            <a:ext cx="8229600" cy="581059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Software y librerías disponibles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457200" y="2339503"/>
            <a:ext cx="8229600" cy="3497094"/>
          </a:xfrm>
        </p:spPr>
        <p:txBody>
          <a:bodyPr/>
          <a:lstStyle/>
          <a:p>
            <a:r>
              <a:rPr lang="es-ES" dirty="0" smtClean="0"/>
              <a:t>En el </a:t>
            </a:r>
            <a:r>
              <a:rPr lang="es-ES" dirty="0" err="1" smtClean="0"/>
              <a:t>cluster</a:t>
            </a:r>
            <a:r>
              <a:rPr lang="es-ES" dirty="0" smtClean="0"/>
              <a:t> está configurada la utilidad de “modules” para las configuraciones de entornos.</a:t>
            </a:r>
          </a:p>
          <a:p>
            <a:r>
              <a:rPr lang="es-ES" dirty="0" smtClean="0"/>
              <a:t>Disponible en la guía de uso de módulos:</a:t>
            </a:r>
          </a:p>
          <a:p>
            <a:pPr marL="0" indent="0">
              <a:buNone/>
            </a:pPr>
            <a:r>
              <a:rPr lang="es-ES" dirty="0">
                <a:hlinkClick r:id="rId3"/>
              </a:rPr>
              <a:t>https://</a:t>
            </a:r>
            <a:r>
              <a:rPr lang="es-ES" dirty="0" smtClean="0">
                <a:hlinkClick r:id="rId3"/>
              </a:rPr>
              <a:t>www.icmat.es/downloads/computing/hpc-module-files.pdf</a:t>
            </a:r>
            <a:endParaRPr lang="es-ES" dirty="0" smtClean="0"/>
          </a:p>
          <a:p>
            <a:pPr marL="0" indent="0">
              <a:buNone/>
            </a:pPr>
            <a:endParaRPr lang="es-ES" dirty="0" smtClean="0"/>
          </a:p>
          <a:p>
            <a:pPr marL="0" indent="0">
              <a:buNone/>
            </a:pP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88124951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505838" y="885217"/>
            <a:ext cx="8229600" cy="913109"/>
          </a:xfrm>
        </p:spPr>
        <p:txBody>
          <a:bodyPr>
            <a:noAutofit/>
          </a:bodyPr>
          <a:lstStyle/>
          <a:p>
            <a:r>
              <a:rPr lang="es-ES" sz="2800" dirty="0" smtClean="0"/>
              <a:t>Programación paralela: comparativa lenguajes – multiplicación de matrices</a:t>
            </a:r>
            <a:endParaRPr lang="es-ES" sz="2800" dirty="0"/>
          </a:p>
        </p:txBody>
      </p:sp>
      <p:graphicFrame>
        <p:nvGraphicFramePr>
          <p:cNvPr id="5" name="Gráfico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89511325"/>
              </p:ext>
            </p:extLst>
          </p:nvPr>
        </p:nvGraphicFramePr>
        <p:xfrm>
          <a:off x="633845" y="1691322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7" name="Tabla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173203"/>
              </p:ext>
            </p:extLst>
          </p:nvPr>
        </p:nvGraphicFramePr>
        <p:xfrm>
          <a:off x="633845" y="4538274"/>
          <a:ext cx="6515100" cy="1714500"/>
        </p:xfrm>
        <a:graphic>
          <a:graphicData uri="http://schemas.openxmlformats.org/drawingml/2006/table">
            <a:tbl>
              <a:tblPr/>
              <a:tblGrid>
                <a:gridCol w="1739900"/>
                <a:gridCol w="635000"/>
                <a:gridCol w="850900"/>
                <a:gridCol w="762000"/>
                <a:gridCol w="762000"/>
                <a:gridCol w="1003300"/>
                <a:gridCol w="762000"/>
              </a:tblGrid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Problema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LANG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COMP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VERS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OPT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SIZE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TIME(s)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MATRIX MULT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MATLAB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2010b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1000x1000x1000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0,129852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MATRIX MULT -ji loops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FORTRAN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15.0.3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-O3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1000x1000x1000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0,368944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MATRIX MULT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Python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4.4.7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1000x1000x1000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0,42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MATRIX MULT -ji loops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 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INTEL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15.0.3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-O3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1000x1000x1000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0,47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MATRIX MULT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Julia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0.5.1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1000x1000x1000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0,56549118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MATRIX MULT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3.3.2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s-E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1000x1000x1000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0,825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MATRIX MULT -ji loops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GCC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6.5.0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-O3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1000x1000x1000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0,83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2CC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MATRIX MULT -ji loops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FORTRAN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GCC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6.5.0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-O3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1000x1000x1000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D96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44914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914400"/>
            <a:ext cx="8229600" cy="503238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Programación paralela: ejemplo</a:t>
            </a:r>
            <a:endParaRPr lang="es-ES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ES" dirty="0" err="1" smtClean="0"/>
              <a:t>Mandelbrot</a:t>
            </a:r>
            <a:endParaRPr lang="es-ES" dirty="0" smtClean="0"/>
          </a:p>
          <a:p>
            <a:r>
              <a:rPr lang="es-ES" dirty="0" smtClean="0"/>
              <a:t>Ejemplo en C++ de programación secuencial y paralela</a:t>
            </a:r>
          </a:p>
          <a:p>
            <a:r>
              <a:rPr lang="es-ES" dirty="0" smtClean="0"/>
              <a:t>En /LUSTRE/</a:t>
            </a:r>
            <a:r>
              <a:rPr lang="es-ES" dirty="0" err="1" smtClean="0"/>
              <a:t>Examples</a:t>
            </a:r>
            <a:r>
              <a:rPr lang="es-ES" dirty="0" smtClean="0"/>
              <a:t>/</a:t>
            </a:r>
            <a:r>
              <a:rPr lang="es-ES" dirty="0" err="1" smtClean="0"/>
              <a:t>mandel</a:t>
            </a:r>
            <a:endParaRPr lang="es-ES" dirty="0" smtClean="0"/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7178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86383" y="2842740"/>
            <a:ext cx="8229600" cy="1143000"/>
          </a:xfrm>
        </p:spPr>
        <p:txBody>
          <a:bodyPr/>
          <a:lstStyle/>
          <a:p>
            <a:r>
              <a:rPr lang="es-ES" dirty="0" smtClean="0"/>
              <a:t>Gracias!!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054052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880693"/>
            <a:ext cx="7886700" cy="688170"/>
          </a:xfrm>
        </p:spPr>
        <p:txBody>
          <a:bodyPr>
            <a:normAutofit fontScale="90000"/>
          </a:bodyPr>
          <a:lstStyle/>
          <a:p>
            <a:r>
              <a:rPr lang="es-ES" sz="4000" dirty="0" smtClean="0"/>
              <a:t>Computación de altas prestaciones</a:t>
            </a:r>
            <a:endParaRPr lang="es-ES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628650" y="1643974"/>
            <a:ext cx="7886700" cy="4594779"/>
          </a:xfrm>
        </p:spPr>
        <p:txBody>
          <a:bodyPr>
            <a:normAutofit fontScale="85000" lnSpcReduction="20000"/>
          </a:bodyPr>
          <a:lstStyle/>
          <a:p>
            <a:r>
              <a:rPr lang="es-ES" dirty="0" smtClean="0">
                <a:solidFill>
                  <a:srgbClr val="0070C0"/>
                </a:solidFill>
                <a:latin typeface="Calibri Light" panose="020F0302020204030204" pitchFamily="34" charset="0"/>
                <a:ea typeface="DejaVu Serif Condensed" panose="02060606050605020204" pitchFamily="18" charset="0"/>
                <a:cs typeface="DejaVu Serif Condensed" panose="02060606050605020204" pitchFamily="18" charset="0"/>
              </a:rPr>
              <a:t>¿Qué es?</a:t>
            </a:r>
          </a:p>
          <a:p>
            <a:pPr marL="0" indent="0">
              <a:buNone/>
            </a:pPr>
            <a:r>
              <a:rPr lang="es-ES" sz="2600" i="1" dirty="0" smtClean="0">
                <a:latin typeface="Calibri Light" panose="020F0302020204030204" pitchFamily="34" charset="0"/>
                <a:ea typeface="DejaVu Serif Condensed" panose="02060606050605020204" pitchFamily="18" charset="0"/>
                <a:cs typeface="DejaVu Serif Condensed" panose="02060606050605020204" pitchFamily="18" charset="0"/>
              </a:rPr>
              <a:t>“Conjunto de tecnologías y técnicas que permiten la resolución de problemas computacionalmente complejos y/o costosos mediante la agregación de poder de cómputo”. </a:t>
            </a:r>
            <a:r>
              <a:rPr lang="es-ES" sz="2600" dirty="0" smtClean="0">
                <a:latin typeface="Calibri Light" panose="020F0302020204030204" pitchFamily="34" charset="0"/>
                <a:ea typeface="DejaVu Serif Condensed" panose="02060606050605020204" pitchFamily="18" charset="0"/>
                <a:cs typeface="DejaVu Serif Condensed" panose="02060606050605020204" pitchFamily="18" charset="0"/>
              </a:rPr>
              <a:t>(</a:t>
            </a:r>
            <a:r>
              <a:rPr lang="es-ES" dirty="0" smtClean="0">
                <a:latin typeface="Calibri Light" panose="020F0302020204030204" pitchFamily="34" charset="0"/>
                <a:ea typeface="DejaVu Serif Condensed" panose="02060606050605020204" pitchFamily="18" charset="0"/>
                <a:cs typeface="DejaVu Serif Condensed" panose="02060606050605020204" pitchFamily="18" charset="0"/>
              </a:rPr>
              <a:t>Mi definición)</a:t>
            </a:r>
          </a:p>
          <a:p>
            <a:r>
              <a:rPr lang="es-ES" dirty="0" smtClean="0">
                <a:latin typeface="Calibri Light" panose="020F0302020204030204" pitchFamily="34" charset="0"/>
                <a:ea typeface="DejaVu Serif Condensed" panose="02060606050605020204" pitchFamily="18" charset="0"/>
                <a:cs typeface="DejaVu Serif Condensed" panose="02060606050605020204" pitchFamily="18" charset="0"/>
              </a:rPr>
              <a:t>No es </a:t>
            </a:r>
            <a:r>
              <a:rPr lang="es-ES" dirty="0" smtClean="0">
                <a:solidFill>
                  <a:srgbClr val="0070C0"/>
                </a:solidFill>
                <a:latin typeface="Calibri Light" panose="020F0302020204030204" pitchFamily="34" charset="0"/>
                <a:ea typeface="DejaVu Serif Condensed" panose="02060606050605020204" pitchFamily="18" charset="0"/>
                <a:cs typeface="DejaVu Serif Condensed" panose="02060606050605020204" pitchFamily="18" charset="0"/>
              </a:rPr>
              <a:t>únicamente</a:t>
            </a:r>
            <a:r>
              <a:rPr lang="es-ES" dirty="0" smtClean="0">
                <a:latin typeface="Calibri Light" panose="020F0302020204030204" pitchFamily="34" charset="0"/>
                <a:ea typeface="DejaVu Serif Condensed" panose="02060606050605020204" pitchFamily="18" charset="0"/>
                <a:cs typeface="DejaVu Serif Condensed" panose="02060606050605020204" pitchFamily="18" charset="0"/>
              </a:rPr>
              <a:t> la utilización de servidores más potentes. </a:t>
            </a:r>
          </a:p>
          <a:p>
            <a:r>
              <a:rPr lang="es-ES" dirty="0" smtClean="0">
                <a:latin typeface="Calibri Light" panose="020F0302020204030204" pitchFamily="34" charset="0"/>
                <a:ea typeface="DejaVu Serif Condensed" panose="02060606050605020204" pitchFamily="18" charset="0"/>
                <a:cs typeface="DejaVu Serif Condensed" panose="02060606050605020204" pitchFamily="18" charset="0"/>
              </a:rPr>
              <a:t>Exige a menudo </a:t>
            </a:r>
            <a:r>
              <a:rPr lang="es-ES" dirty="0" smtClean="0">
                <a:solidFill>
                  <a:srgbClr val="0070C0"/>
                </a:solidFill>
                <a:latin typeface="Calibri Light" panose="020F0302020204030204" pitchFamily="34" charset="0"/>
                <a:ea typeface="DejaVu Serif Condensed" panose="02060606050605020204" pitchFamily="18" charset="0"/>
                <a:cs typeface="DejaVu Serif Condensed" panose="02060606050605020204" pitchFamily="18" charset="0"/>
              </a:rPr>
              <a:t>aproximaciones diferentes</a:t>
            </a:r>
            <a:r>
              <a:rPr lang="es-ES" dirty="0" smtClean="0">
                <a:latin typeface="Calibri Light" panose="020F0302020204030204" pitchFamily="34" charset="0"/>
                <a:ea typeface="DejaVu Serif Condensed" panose="02060606050605020204" pitchFamily="18" charset="0"/>
                <a:cs typeface="DejaVu Serif Condensed" panose="02060606050605020204" pitchFamily="18" charset="0"/>
              </a:rPr>
              <a:t> a la resolución de problemas (paralelismo, algoritmos complejos), así como hardware específico.</a:t>
            </a:r>
          </a:p>
          <a:p>
            <a:r>
              <a:rPr lang="es-ES" dirty="0" smtClean="0">
                <a:latin typeface="Calibri Light" panose="020F0302020204030204" pitchFamily="34" charset="0"/>
                <a:ea typeface="DejaVu Serif Condensed" panose="02060606050605020204" pitchFamily="18" charset="0"/>
                <a:cs typeface="DejaVu Serif Condensed" panose="02060606050605020204" pitchFamily="18" charset="0"/>
              </a:rPr>
              <a:t>No suelen existir estándares o soluciones generales válidas para todas las necesidades. A menudo, han de construirse </a:t>
            </a:r>
            <a:r>
              <a:rPr lang="es-ES" dirty="0" smtClean="0">
                <a:solidFill>
                  <a:srgbClr val="0070C0"/>
                </a:solidFill>
                <a:latin typeface="Calibri Light" panose="020F0302020204030204" pitchFamily="34" charset="0"/>
                <a:ea typeface="DejaVu Serif Condensed" panose="02060606050605020204" pitchFamily="18" charset="0"/>
                <a:cs typeface="DejaVu Serif Condensed" panose="02060606050605020204" pitchFamily="18" charset="0"/>
              </a:rPr>
              <a:t>soluciones específicas</a:t>
            </a:r>
            <a:r>
              <a:rPr lang="es-ES" dirty="0" smtClean="0">
                <a:latin typeface="Calibri Light" panose="020F0302020204030204" pitchFamily="34" charset="0"/>
                <a:ea typeface="DejaVu Serif Condensed" panose="02060606050605020204" pitchFamily="18" charset="0"/>
                <a:cs typeface="DejaVu Serif Condensed" panose="02060606050605020204" pitchFamily="18" charset="0"/>
              </a:rPr>
              <a:t> para cada necesidad.</a:t>
            </a:r>
            <a:endParaRPr lang="es-ES" dirty="0">
              <a:latin typeface="Calibri Light" panose="020F0302020204030204" pitchFamily="34" charset="0"/>
              <a:ea typeface="DejaVu Serif Condensed" panose="02060606050605020204" pitchFamily="18" charset="0"/>
              <a:cs typeface="DejaVu Serif Condensed" panose="020606060506050202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24415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ítulo 1"/>
          <p:cNvSpPr>
            <a:spLocks noGrp="1"/>
          </p:cNvSpPr>
          <p:nvPr>
            <p:ph type="title"/>
          </p:nvPr>
        </p:nvSpPr>
        <p:spPr>
          <a:xfrm>
            <a:off x="457200" y="904672"/>
            <a:ext cx="8229600" cy="512966"/>
          </a:xfrm>
        </p:spPr>
        <p:txBody>
          <a:bodyPr>
            <a:normAutofit fontScale="90000"/>
          </a:bodyPr>
          <a:lstStyle/>
          <a:p>
            <a:r>
              <a:rPr lang="es-ES" sz="4000" dirty="0" smtClean="0"/>
              <a:t>Recursos HPC en el ámbito CSIC/UAM</a:t>
            </a:r>
            <a:endParaRPr lang="es-ES" sz="4000" dirty="0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752354" y="1605064"/>
            <a:ext cx="7762995" cy="4571899"/>
          </a:xfrm>
        </p:spPr>
        <p:txBody>
          <a:bodyPr>
            <a:normAutofit/>
          </a:bodyPr>
          <a:lstStyle/>
          <a:p>
            <a:r>
              <a:rPr lang="es-ES" sz="2400" dirty="0" smtClean="0">
                <a:latin typeface="+mj-lt"/>
              </a:rPr>
              <a:t>CCC: Centro de </a:t>
            </a:r>
            <a:r>
              <a:rPr lang="es-ES" sz="2400" dirty="0">
                <a:latin typeface="+mj-lt"/>
              </a:rPr>
              <a:t>Computación </a:t>
            </a:r>
            <a:r>
              <a:rPr lang="es-ES" sz="2400" dirty="0" smtClean="0">
                <a:latin typeface="+mj-lt"/>
              </a:rPr>
              <a:t>Científica del Campus de Excelencia de la UAM </a:t>
            </a:r>
            <a:r>
              <a:rPr lang="es-ES" sz="2400" dirty="0" smtClean="0">
                <a:latin typeface="+mj-lt"/>
                <a:hlinkClick r:id="rId3"/>
              </a:rPr>
              <a:t>https</a:t>
            </a:r>
            <a:r>
              <a:rPr lang="es-ES" sz="2400" dirty="0">
                <a:latin typeface="+mj-lt"/>
                <a:hlinkClick r:id="rId3"/>
              </a:rPr>
              <a:t>://www.ccc.uam.es</a:t>
            </a:r>
            <a:r>
              <a:rPr lang="es-ES" sz="2400" dirty="0" smtClean="0">
                <a:latin typeface="+mj-lt"/>
                <a:hlinkClick r:id="rId3"/>
              </a:rPr>
              <a:t>/</a:t>
            </a:r>
            <a:r>
              <a:rPr lang="es-ES" sz="2400" dirty="0" smtClean="0">
                <a:latin typeface="+mj-lt"/>
              </a:rPr>
              <a:t> </a:t>
            </a:r>
          </a:p>
          <a:p>
            <a:r>
              <a:rPr lang="es-ES" sz="2400" dirty="0" smtClean="0">
                <a:latin typeface="+mj-lt"/>
              </a:rPr>
              <a:t>Red Española de Supercomputación (</a:t>
            </a:r>
            <a:r>
              <a:rPr lang="es-ES" sz="2400" dirty="0">
                <a:latin typeface="+mj-lt"/>
              </a:rPr>
              <a:t>RES) </a:t>
            </a:r>
            <a:r>
              <a:rPr lang="es-ES" sz="2400" dirty="0">
                <a:latin typeface="+mj-lt"/>
                <a:hlinkClick r:id="rId4"/>
              </a:rPr>
              <a:t>https://</a:t>
            </a:r>
            <a:r>
              <a:rPr lang="es-ES" sz="2400" dirty="0" smtClean="0">
                <a:latin typeface="+mj-lt"/>
                <a:hlinkClick r:id="rId4"/>
              </a:rPr>
              <a:t>www.bsc.es/innovation-and-services/links-to-hpc-resources/access-to-res</a:t>
            </a:r>
            <a:endParaRPr lang="es-ES" sz="2400" dirty="0" smtClean="0">
              <a:latin typeface="+mj-lt"/>
            </a:endParaRPr>
          </a:p>
          <a:p>
            <a:pPr marL="0" indent="0">
              <a:buNone/>
            </a:pPr>
            <a:endParaRPr lang="es-ES" sz="2400" dirty="0">
              <a:latin typeface="+mj-lt"/>
            </a:endParaRPr>
          </a:p>
        </p:txBody>
      </p:sp>
      <p:sp>
        <p:nvSpPr>
          <p:cNvPr id="5" name="AutoShape 4" descr="RES Logo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s-ES"/>
          </a:p>
        </p:txBody>
      </p:sp>
      <p:pic>
        <p:nvPicPr>
          <p:cNvPr id="8" name="Imagen 7" descr="RES Current Sites and Activities | BSC-CNS - Google Chrome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8354" t="43461" r="29114" b="22086"/>
          <a:stretch/>
        </p:blipFill>
        <p:spPr>
          <a:xfrm>
            <a:off x="1088021" y="3993266"/>
            <a:ext cx="2160820" cy="2318633"/>
          </a:xfrm>
          <a:prstGeom prst="rect">
            <a:avLst/>
          </a:prstGeom>
        </p:spPr>
      </p:pic>
      <p:pic>
        <p:nvPicPr>
          <p:cNvPr id="9" name="Imagen 8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48841" y="4101134"/>
            <a:ext cx="3434826" cy="2075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38796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904672"/>
            <a:ext cx="8229600" cy="512966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Comparativa de HPC (red RES)</a:t>
            </a:r>
            <a:endParaRPr lang="es-ES" dirty="0"/>
          </a:p>
        </p:txBody>
      </p:sp>
      <p:graphicFrame>
        <p:nvGraphicFramePr>
          <p:cNvPr id="9" name="Objeto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53335549"/>
              </p:ext>
            </p:extLst>
          </p:nvPr>
        </p:nvGraphicFramePr>
        <p:xfrm>
          <a:off x="628650" y="1610451"/>
          <a:ext cx="7657647" cy="363288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102" name="Hoja de cálculo" r:id="rId5" imgW="6886563" imgH="3266890" progId="Excel.Sheet.12">
                  <p:embed/>
                </p:oleObj>
              </mc:Choice>
              <mc:Fallback>
                <p:oleObj name="Hoja de cálculo" r:id="rId5" imgW="6886563" imgH="326689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28650" y="1610451"/>
                        <a:ext cx="7657647" cy="3632881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CuadroTexto 2"/>
          <p:cNvSpPr txBox="1"/>
          <p:nvPr/>
        </p:nvSpPr>
        <p:spPr>
          <a:xfrm>
            <a:off x="628650" y="5330757"/>
            <a:ext cx="763986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dirty="0" smtClean="0"/>
              <a:t>Fuente: el rendimiento de </a:t>
            </a:r>
            <a:r>
              <a:rPr lang="es-ES" dirty="0" err="1" smtClean="0"/>
              <a:t>lovelace</a:t>
            </a:r>
            <a:r>
              <a:rPr lang="es-ES" dirty="0" smtClean="0"/>
              <a:t> medido con Intel LINPACK + MKL, agregando el rendimiento de los nodos, las tarjetas </a:t>
            </a:r>
            <a:r>
              <a:rPr lang="es-ES" dirty="0" err="1" smtClean="0"/>
              <a:t>XeonPhi</a:t>
            </a:r>
            <a:r>
              <a:rPr lang="es-ES" dirty="0" smtClean="0"/>
              <a:t> y las tarjetas NVIDIA Tesla.</a:t>
            </a:r>
          </a:p>
          <a:p>
            <a:r>
              <a:rPr lang="es-ES" dirty="0" smtClean="0"/>
              <a:t>El resto según la información en sus páginas web.</a:t>
            </a:r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9320232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875488"/>
            <a:ext cx="8229600" cy="542149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El </a:t>
            </a:r>
            <a:r>
              <a:rPr lang="es-ES" dirty="0" err="1" smtClean="0"/>
              <a:t>cluster</a:t>
            </a:r>
            <a:r>
              <a:rPr lang="es-ES" dirty="0" smtClean="0"/>
              <a:t> </a:t>
            </a:r>
            <a:r>
              <a:rPr lang="es-ES" dirty="0" err="1" smtClean="0"/>
              <a:t>Lovelace</a:t>
            </a:r>
            <a:r>
              <a:rPr lang="es-ES" dirty="0" smtClean="0"/>
              <a:t>. Arquitectura HW</a:t>
            </a:r>
            <a:endParaRPr lang="es-ES" dirty="0"/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93196" y="1314479"/>
            <a:ext cx="6502963" cy="48772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33789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885216"/>
            <a:ext cx="8229600" cy="532421"/>
          </a:xfrm>
        </p:spPr>
        <p:txBody>
          <a:bodyPr>
            <a:normAutofit fontScale="90000"/>
          </a:bodyPr>
          <a:lstStyle/>
          <a:p>
            <a:r>
              <a:rPr lang="es-ES" dirty="0" err="1" smtClean="0"/>
              <a:t>Lovelace</a:t>
            </a:r>
            <a:r>
              <a:rPr lang="es-ES" dirty="0" smtClean="0"/>
              <a:t> – Nodos de cálculo</a:t>
            </a:r>
            <a:endParaRPr lang="es-ES" dirty="0"/>
          </a:p>
        </p:txBody>
      </p:sp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08711580"/>
              </p:ext>
            </p:extLst>
          </p:nvPr>
        </p:nvGraphicFramePr>
        <p:xfrm>
          <a:off x="628650" y="1690689"/>
          <a:ext cx="7886700" cy="845247"/>
        </p:xfrm>
        <a:graphic>
          <a:graphicData uri="http://schemas.openxmlformats.org/drawingml/2006/table">
            <a:tbl>
              <a:tblPr/>
              <a:tblGrid>
                <a:gridCol w="2187702"/>
                <a:gridCol w="5698998"/>
              </a:tblGrid>
              <a:tr h="845247">
                <a:tc>
                  <a:txBody>
                    <a:bodyPr/>
                    <a:lstStyle/>
                    <a:p>
                      <a:r>
                        <a:rPr lang="es-ES" sz="1400" dirty="0">
                          <a:solidFill>
                            <a:srgbClr val="FF0000"/>
                          </a:solidFill>
                          <a:effectLst/>
                        </a:rPr>
                        <a:t>20</a:t>
                      </a:r>
                      <a:r>
                        <a:rPr lang="es-ES" sz="1400" dirty="0">
                          <a:effectLst/>
                        </a:rPr>
                        <a:t> nodos de computación con:</a:t>
                      </a:r>
                    </a:p>
                  </a:txBody>
                  <a:tcPr marL="285750" marR="95250" marT="95250" marB="952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E0E1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3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400" dirty="0">
                          <a:effectLst/>
                        </a:rPr>
                        <a:t>2 CPUS </a:t>
                      </a:r>
                      <a:r>
                        <a:rPr lang="pt-BR" sz="1400" b="1" u="none" strike="noStrike" dirty="0">
                          <a:solidFill>
                            <a:srgbClr val="916739"/>
                          </a:solidFill>
                          <a:effectLst/>
                          <a:hlinkClick r:id="rId4"/>
                        </a:rPr>
                        <a:t>Intel(R) Xeon(R) CPU E5-2640 v3 @ 2.60GHz</a:t>
                      </a:r>
                      <a:r>
                        <a:rPr lang="pt-BR" sz="1400" dirty="0">
                          <a:effectLst/>
                        </a:rPr>
                        <a:t>  (8 cores, 20 Mb L3 </a:t>
                      </a:r>
                      <a:r>
                        <a:rPr lang="pt-BR" sz="1400" dirty="0" err="1">
                          <a:effectLst/>
                        </a:rPr>
                        <a:t>caché</a:t>
                      </a:r>
                      <a:r>
                        <a:rPr lang="pt-BR" sz="1400" dirty="0">
                          <a:effectLst/>
                        </a:rPr>
                        <a:t>) [16 cores]</a:t>
                      </a:r>
                      <a:br>
                        <a:rPr lang="pt-BR" sz="1400" dirty="0">
                          <a:effectLst/>
                        </a:rPr>
                      </a:br>
                      <a:r>
                        <a:rPr lang="pt-BR" sz="1400" dirty="0">
                          <a:effectLst/>
                        </a:rPr>
                        <a:t>32 GB RAM de memoria a 1,8 GHz</a:t>
                      </a:r>
                    </a:p>
                  </a:txBody>
                  <a:tcPr marL="285750" marR="95250" marT="95250" marB="9525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E0E17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3F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Tabla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37989399"/>
              </p:ext>
            </p:extLst>
          </p:nvPr>
        </p:nvGraphicFramePr>
        <p:xfrm>
          <a:off x="628650" y="2779775"/>
          <a:ext cx="7886700" cy="2994851"/>
        </p:xfrm>
        <a:graphic>
          <a:graphicData uri="http://schemas.openxmlformats.org/drawingml/2006/table">
            <a:tbl>
              <a:tblPr/>
              <a:tblGrid>
                <a:gridCol w="2285238"/>
                <a:gridCol w="5601462"/>
              </a:tblGrid>
              <a:tr h="799291">
                <a:tc>
                  <a:txBody>
                    <a:bodyPr/>
                    <a:lstStyle/>
                    <a:p>
                      <a:r>
                        <a:rPr lang="es-ES" sz="1400" dirty="0">
                          <a:solidFill>
                            <a:srgbClr val="FF0000"/>
                          </a:solidFill>
                          <a:effectLst/>
                        </a:rPr>
                        <a:t>3</a:t>
                      </a:r>
                      <a:r>
                        <a:rPr lang="es-ES" sz="1400" dirty="0">
                          <a:effectLst/>
                        </a:rPr>
                        <a:t> nodos de computación con:</a:t>
                      </a:r>
                    </a:p>
                  </a:txBody>
                  <a:tcPr marL="180703" marR="60234" marT="60234" marB="6023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201A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3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400" dirty="0">
                          <a:effectLst/>
                        </a:rPr>
                        <a:t>2 CPUS </a:t>
                      </a:r>
                      <a:r>
                        <a:rPr lang="pt-BR" sz="1400" b="1" u="none" strike="noStrike" dirty="0">
                          <a:solidFill>
                            <a:srgbClr val="916739"/>
                          </a:solidFill>
                          <a:effectLst/>
                          <a:hlinkClick r:id="rId4"/>
                        </a:rPr>
                        <a:t>Intel(R) Xeon(R) CPU E5-2640 v3 @ 2.60GHz</a:t>
                      </a:r>
                      <a:r>
                        <a:rPr lang="pt-BR" sz="1400" dirty="0">
                          <a:effectLst/>
                        </a:rPr>
                        <a:t>  (8 cores, 20 Mb L3 </a:t>
                      </a:r>
                      <a:r>
                        <a:rPr lang="pt-BR" sz="1400" dirty="0" err="1">
                          <a:effectLst/>
                        </a:rPr>
                        <a:t>caché</a:t>
                      </a:r>
                      <a:r>
                        <a:rPr lang="pt-BR" sz="1400" dirty="0">
                          <a:effectLst/>
                        </a:rPr>
                        <a:t> ) [16 cores]</a:t>
                      </a:r>
                      <a:br>
                        <a:rPr lang="pt-BR" sz="1400" dirty="0">
                          <a:effectLst/>
                        </a:rPr>
                      </a:br>
                      <a:r>
                        <a:rPr lang="pt-BR" sz="1400" dirty="0">
                          <a:effectLst/>
                        </a:rPr>
                        <a:t>512 GB de memoria RAM a 1,8 GHz</a:t>
                      </a:r>
                    </a:p>
                  </a:txBody>
                  <a:tcPr marL="180703" marR="60234" marT="60234" marB="60234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9525" cap="flat" cmpd="sng" algn="ctr">
                      <a:solidFill>
                        <a:srgbClr val="201A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3F7"/>
                    </a:solidFill>
                  </a:tcPr>
                </a:tc>
              </a:tr>
              <a:tr h="1038082">
                <a:tc>
                  <a:txBody>
                    <a:bodyPr/>
                    <a:lstStyle/>
                    <a:p>
                      <a:r>
                        <a:rPr lang="es-ES" sz="1400" dirty="0">
                          <a:solidFill>
                            <a:srgbClr val="FF0000"/>
                          </a:solidFill>
                          <a:effectLst/>
                        </a:rPr>
                        <a:t>1</a:t>
                      </a:r>
                      <a:r>
                        <a:rPr lang="es-ES" sz="1400" dirty="0">
                          <a:effectLst/>
                        </a:rPr>
                        <a:t> nodo GPGPU con:</a:t>
                      </a:r>
                    </a:p>
                  </a:txBody>
                  <a:tcPr marL="180703" marR="60234" marT="60234" marB="6023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201A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017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3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400" dirty="0">
                          <a:effectLst/>
                        </a:rPr>
                        <a:t>2 CPUS </a:t>
                      </a:r>
                      <a:r>
                        <a:rPr lang="pt-BR" sz="1400" b="1" u="none" strike="noStrike" dirty="0">
                          <a:solidFill>
                            <a:srgbClr val="916739"/>
                          </a:solidFill>
                          <a:effectLst/>
                          <a:hlinkClick r:id="rId4"/>
                        </a:rPr>
                        <a:t>Intel(R) Xeon(R) CPU E5-2640 v3 @ 2.60GHz</a:t>
                      </a:r>
                      <a:r>
                        <a:rPr lang="pt-BR" sz="1400" dirty="0">
                          <a:effectLst/>
                        </a:rPr>
                        <a:t>  (8 cores, 20 Mb L3 </a:t>
                      </a:r>
                      <a:r>
                        <a:rPr lang="pt-BR" sz="1400" dirty="0" err="1">
                          <a:effectLst/>
                        </a:rPr>
                        <a:t>caché</a:t>
                      </a:r>
                      <a:r>
                        <a:rPr lang="pt-BR" sz="1400" dirty="0">
                          <a:effectLst/>
                        </a:rPr>
                        <a:t>) [16 cores]</a:t>
                      </a:r>
                      <a:br>
                        <a:rPr lang="pt-BR" sz="1400" dirty="0">
                          <a:effectLst/>
                        </a:rPr>
                      </a:br>
                      <a:r>
                        <a:rPr lang="pt-BR" sz="1400" dirty="0">
                          <a:effectLst/>
                        </a:rPr>
                        <a:t>256 GB de memoria RAM a 1,8 GHz</a:t>
                      </a:r>
                      <a:br>
                        <a:rPr lang="pt-BR" sz="1400" dirty="0">
                          <a:effectLst/>
                        </a:rPr>
                      </a:br>
                      <a:r>
                        <a:rPr lang="pt-BR" sz="1400" dirty="0">
                          <a:effectLst/>
                        </a:rPr>
                        <a:t>2 GPU </a:t>
                      </a:r>
                      <a:r>
                        <a:rPr lang="pt-BR" sz="1400" b="1" u="none" strike="noStrike" dirty="0">
                          <a:solidFill>
                            <a:srgbClr val="916739"/>
                          </a:solidFill>
                          <a:effectLst/>
                          <a:hlinkClick r:id="rId5"/>
                        </a:rPr>
                        <a:t>NVIDIA Corporation GK110GL [Tesla K20m]</a:t>
                      </a:r>
                      <a:r>
                        <a:rPr lang="pt-BR" sz="1400" dirty="0">
                          <a:effectLst/>
                        </a:rPr>
                        <a:t>  (</a:t>
                      </a:r>
                      <a:r>
                        <a:rPr lang="pt-BR" sz="1400" dirty="0" err="1">
                          <a:effectLst/>
                        </a:rPr>
                        <a:t>rev</a:t>
                      </a:r>
                      <a:r>
                        <a:rPr lang="pt-BR" sz="1400" dirty="0">
                          <a:effectLst/>
                        </a:rPr>
                        <a:t> a1)</a:t>
                      </a:r>
                    </a:p>
                  </a:txBody>
                  <a:tcPr marL="180703" marR="60234" marT="60234" marB="6023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201A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017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3F7"/>
                    </a:solidFill>
                  </a:tcPr>
                </a:tc>
              </a:tr>
              <a:tr h="1157478">
                <a:tc>
                  <a:txBody>
                    <a:bodyPr/>
                    <a:lstStyle/>
                    <a:p>
                      <a:r>
                        <a:rPr lang="es-ES" sz="1400" dirty="0">
                          <a:solidFill>
                            <a:srgbClr val="FF0000"/>
                          </a:solidFill>
                          <a:effectLst/>
                        </a:rPr>
                        <a:t>1</a:t>
                      </a:r>
                      <a:r>
                        <a:rPr lang="es-ES" sz="1400" dirty="0">
                          <a:effectLst/>
                        </a:rPr>
                        <a:t> nodo </a:t>
                      </a:r>
                      <a:r>
                        <a:rPr lang="es-ES" sz="1400" dirty="0" err="1">
                          <a:effectLst/>
                        </a:rPr>
                        <a:t>Xeon</a:t>
                      </a:r>
                      <a:r>
                        <a:rPr lang="es-ES" sz="1400" dirty="0">
                          <a:effectLst/>
                        </a:rPr>
                        <a:t>-Phi con:</a:t>
                      </a:r>
                    </a:p>
                  </a:txBody>
                  <a:tcPr marL="180703" marR="60234" marT="60234" marB="6023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6017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013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3F7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pt-BR" sz="1400" dirty="0">
                          <a:effectLst/>
                        </a:rPr>
                        <a:t>2 CPUS </a:t>
                      </a:r>
                      <a:r>
                        <a:rPr lang="pt-BR" sz="1400" b="1" u="none" strike="noStrike" dirty="0">
                          <a:solidFill>
                            <a:srgbClr val="916739"/>
                          </a:solidFill>
                          <a:effectLst/>
                          <a:hlinkClick r:id="rId4"/>
                        </a:rPr>
                        <a:t>Intel(R) Xeon(R) CPU E5-2640 v3 @ 2.60GHz</a:t>
                      </a:r>
                      <a:r>
                        <a:rPr lang="pt-BR" sz="1400" dirty="0">
                          <a:effectLst/>
                        </a:rPr>
                        <a:t>   (8 cores, 20 Mb L3 </a:t>
                      </a:r>
                      <a:r>
                        <a:rPr lang="pt-BR" sz="1400" dirty="0" err="1">
                          <a:effectLst/>
                        </a:rPr>
                        <a:t>caché</a:t>
                      </a:r>
                      <a:r>
                        <a:rPr lang="pt-BR" sz="1400" dirty="0">
                          <a:effectLst/>
                        </a:rPr>
                        <a:t>) [16 cores]</a:t>
                      </a:r>
                      <a:br>
                        <a:rPr lang="pt-BR" sz="1400" dirty="0">
                          <a:effectLst/>
                        </a:rPr>
                      </a:br>
                      <a:r>
                        <a:rPr lang="pt-BR" sz="1400" dirty="0">
                          <a:effectLst/>
                        </a:rPr>
                        <a:t>256 GB de memoria RAM a 1,8 GHz</a:t>
                      </a:r>
                      <a:br>
                        <a:rPr lang="pt-BR" sz="1400" dirty="0">
                          <a:effectLst/>
                        </a:rPr>
                      </a:br>
                      <a:r>
                        <a:rPr lang="pt-BR" sz="1400" dirty="0">
                          <a:effectLst/>
                        </a:rPr>
                        <a:t>2 </a:t>
                      </a:r>
                      <a:r>
                        <a:rPr lang="pt-BR" sz="1400" b="1" u="none" strike="noStrike" dirty="0">
                          <a:solidFill>
                            <a:srgbClr val="916739"/>
                          </a:solidFill>
                          <a:effectLst/>
                          <a:hlinkClick r:id="rId6"/>
                        </a:rPr>
                        <a:t>Intel Corporation Xeon </a:t>
                      </a:r>
                      <a:r>
                        <a:rPr lang="pt-BR" sz="1400" b="1" u="none" strike="noStrike" dirty="0" err="1">
                          <a:solidFill>
                            <a:srgbClr val="916739"/>
                          </a:solidFill>
                          <a:effectLst/>
                          <a:hlinkClick r:id="rId6"/>
                        </a:rPr>
                        <a:t>Phi</a:t>
                      </a:r>
                      <a:r>
                        <a:rPr lang="pt-BR" sz="1400" b="1" u="none" strike="noStrike" dirty="0">
                          <a:solidFill>
                            <a:srgbClr val="916739"/>
                          </a:solidFill>
                          <a:effectLst/>
                          <a:hlinkClick r:id="rId6"/>
                        </a:rPr>
                        <a:t> </a:t>
                      </a:r>
                      <a:r>
                        <a:rPr lang="pt-BR" sz="1400" b="1" u="none" strike="noStrike" dirty="0" err="1">
                          <a:solidFill>
                            <a:srgbClr val="916739"/>
                          </a:solidFill>
                          <a:effectLst/>
                          <a:hlinkClick r:id="rId6"/>
                        </a:rPr>
                        <a:t>coprocessor</a:t>
                      </a:r>
                      <a:r>
                        <a:rPr lang="pt-BR" sz="1400" b="1" u="none" strike="noStrike" dirty="0">
                          <a:solidFill>
                            <a:srgbClr val="916739"/>
                          </a:solidFill>
                          <a:effectLst/>
                          <a:hlinkClick r:id="rId6"/>
                        </a:rPr>
                        <a:t> 5100 series (</a:t>
                      </a:r>
                      <a:r>
                        <a:rPr lang="pt-BR" sz="1400" b="1" u="none" strike="noStrike" dirty="0" err="1">
                          <a:solidFill>
                            <a:srgbClr val="916739"/>
                          </a:solidFill>
                          <a:effectLst/>
                          <a:hlinkClick r:id="rId6"/>
                        </a:rPr>
                        <a:t>rev</a:t>
                      </a:r>
                      <a:r>
                        <a:rPr lang="pt-BR" sz="1400" b="1" u="none" strike="noStrike" dirty="0">
                          <a:solidFill>
                            <a:srgbClr val="916739"/>
                          </a:solidFill>
                          <a:effectLst/>
                          <a:hlinkClick r:id="rId6"/>
                        </a:rPr>
                        <a:t> 11)</a:t>
                      </a:r>
                      <a:endParaRPr lang="pt-BR" sz="1400" dirty="0">
                        <a:effectLst/>
                      </a:endParaRPr>
                    </a:p>
                  </a:txBody>
                  <a:tcPr marL="180703" marR="60234" marT="60234" marB="60234" anchor="ctr">
                    <a:lnL>
                      <a:noFill/>
                    </a:lnL>
                    <a:lnR>
                      <a:noFill/>
                    </a:lnR>
                    <a:lnT w="9525" cap="flat" cmpd="sng" algn="ctr">
                      <a:solidFill>
                        <a:srgbClr val="6017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6013F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3F7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51998329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603865"/>
          </a:xfrm>
        </p:spPr>
        <p:txBody>
          <a:bodyPr>
            <a:normAutofit fontScale="90000"/>
          </a:bodyPr>
          <a:lstStyle/>
          <a:p>
            <a:r>
              <a:rPr lang="es-ES" dirty="0" smtClean="0"/>
              <a:t>CPU – latencias típicas - comparativa</a:t>
            </a:r>
            <a:endParaRPr lang="es-ES" dirty="0"/>
          </a:p>
        </p:txBody>
      </p:sp>
      <p:graphicFrame>
        <p:nvGraphicFramePr>
          <p:cNvPr id="6" name="Tabla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33906393"/>
              </p:ext>
            </p:extLst>
          </p:nvPr>
        </p:nvGraphicFramePr>
        <p:xfrm>
          <a:off x="628650" y="968984"/>
          <a:ext cx="7886701" cy="5162185"/>
        </p:xfrm>
        <a:graphic>
          <a:graphicData uri="http://schemas.openxmlformats.org/drawingml/2006/table">
            <a:tbl>
              <a:tblPr/>
              <a:tblGrid>
                <a:gridCol w="3711338"/>
                <a:gridCol w="1274625"/>
                <a:gridCol w="402594"/>
                <a:gridCol w="465480"/>
                <a:gridCol w="2032664"/>
              </a:tblGrid>
              <a:tr h="310487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Evento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ns</a:t>
                      </a:r>
                      <a:endParaRPr lang="es-ES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us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ES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Comparativa de escala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000"/>
                    </a:solidFill>
                  </a:tcPr>
                </a:tc>
              </a:tr>
              <a:tr h="310487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Referencia a caché L1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0,5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 1 segundo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</a:tr>
              <a:tr h="310487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Fallo en predicción de rama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 10 segundos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A"/>
                    </a:solidFill>
                  </a:tcPr>
                </a:tc>
              </a:tr>
              <a:tr h="310487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Referencia a caché L2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7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 15 segundos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</a:tr>
              <a:tr h="310487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Mutex lock/unlock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25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 Casi un minuto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A"/>
                    </a:solidFill>
                  </a:tcPr>
                </a:tc>
              </a:tr>
              <a:tr h="310487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Acceso a memoria principal (DDR3)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 5 minutos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</a:tr>
              <a:tr h="310487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Comprimir 1KiB mediante zip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3.000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 Más </a:t>
                      </a: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de hora y media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A"/>
                    </a:solidFill>
                  </a:tcPr>
                </a:tc>
              </a:tr>
              <a:tr h="310487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Enviar 1KiB sobre una red Gigabit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10.000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 5 </a:t>
                      </a: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horas y media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</a:tr>
              <a:tr h="310487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Leer 4KiB aleatoriamente en un SSD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150.000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 Casi </a:t>
                      </a: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dos días (~1GB/</a:t>
                      </a:r>
                      <a:r>
                        <a:rPr lang="es-E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sec</a:t>
                      </a: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 SSD)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A"/>
                    </a:solidFill>
                  </a:tcPr>
                </a:tc>
              </a:tr>
              <a:tr h="310487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Leer 1MiB secuencialmente de memoria principal (DDR3)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250.000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250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 Casi </a:t>
                      </a: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tres días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</a:tr>
              <a:tr h="620973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Enviar un paquete de red ida y vuelta en el mismo datacenter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500.000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500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 Casi </a:t>
                      </a: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seis días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A"/>
                    </a:solidFill>
                  </a:tcPr>
                </a:tc>
              </a:tr>
              <a:tr h="310487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Leer 1 MiB secuencialmente de SSD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1.000.000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 (~</a:t>
                      </a: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1GB/</a:t>
                      </a:r>
                      <a:r>
                        <a:rPr lang="es-ES" sz="12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sec</a:t>
                      </a: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 SSD, 4X </a:t>
                      </a:r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  </a:t>
                      </a:r>
                    </a:p>
                    <a:p>
                      <a:pPr algn="l" rtl="0" fontAlgn="ctr"/>
                      <a:r>
                        <a:rPr lang="es-ES" sz="12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  </a:t>
                      </a:r>
                      <a:r>
                        <a:rPr lang="es-ES" sz="1200" b="0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memory</a:t>
                      </a: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</a:tr>
              <a:tr h="310487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Búsqueda aleatoria en disco duro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10.000.000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 Cerca </a:t>
                      </a: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de 4 meses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A"/>
                    </a:solidFill>
                  </a:tcPr>
                </a:tc>
              </a:tr>
              <a:tr h="310487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Lectura secuencial de 1MiB en disco duro.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20.000.000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20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 Cerca </a:t>
                      </a: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de 8 meses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E699"/>
                    </a:solidFill>
                  </a:tcPr>
                </a:tc>
              </a:tr>
              <a:tr h="310487"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Enviar paquete de red ida y vuelta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150.000.000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A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s-ES" sz="1200" b="0" i="0" u="none" strike="noStrike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150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A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ES" sz="12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 Cerca </a:t>
                      </a:r>
                      <a:r>
                        <a:rPr lang="es-ES" sz="1200" b="0" i="0" u="none" strike="noStrike" dirty="0">
                          <a:solidFill>
                            <a:srgbClr val="000000"/>
                          </a:solidFill>
                          <a:effectLst/>
                          <a:latin typeface="Consolas" panose="020B0609020204030204" pitchFamily="49" charset="0"/>
                          <a:cs typeface="Consolas" panose="020B0609020204030204" pitchFamily="49" charset="0"/>
                        </a:rPr>
                        <a:t>de 5 años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DFE2E5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6F8FA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0718182"/>
      </p:ext>
    </p:extLst>
  </p:cSld>
  <p:clrMapOvr>
    <a:masterClrMapping/>
  </p:clrMapOvr>
</p:sld>
</file>

<file path=ppt/theme/theme1.xml><?xml version="1.0" encoding="utf-8"?>
<a:theme xmlns:a="http://schemas.openxmlformats.org/drawingml/2006/main" name="HDOfficeLightV0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ICMA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Tema ICMAT" id="{EE3948A6-C016-411A-94B8-F2CCF39E2696}" vid="{CDE876CD-E64C-430C-92BE-E7C127A03C47}"/>
    </a:ext>
  </a:extLst>
</a:theme>
</file>

<file path=ppt/theme/theme3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TM02892315[[fn=Whisp]]</Template>
  <TotalTime>5219</TotalTime>
  <Words>3085</Words>
  <Application>Microsoft Office PowerPoint</Application>
  <PresentationFormat>Presentación en pantalla (4:3)</PresentationFormat>
  <Paragraphs>429</Paragraphs>
  <Slides>39</Slides>
  <Notes>25</Notes>
  <HiddenSlides>0</HiddenSlides>
  <MMClips>0</MMClips>
  <ScaleCrop>false</ScaleCrop>
  <HeadingPairs>
    <vt:vector size="8" baseType="variant">
      <vt:variant>
        <vt:lpstr>Fuentes usadas</vt:lpstr>
      </vt:variant>
      <vt:variant>
        <vt:i4>9</vt:i4>
      </vt:variant>
      <vt:variant>
        <vt:lpstr>Tema</vt:lpstr>
      </vt:variant>
      <vt:variant>
        <vt:i4>2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39</vt:i4>
      </vt:variant>
    </vt:vector>
  </HeadingPairs>
  <TitlesOfParts>
    <vt:vector size="51" baseType="lpstr">
      <vt:lpstr>Arial</vt:lpstr>
      <vt:lpstr>Calibri</vt:lpstr>
      <vt:lpstr>Calibri Light</vt:lpstr>
      <vt:lpstr>Consolas</vt:lpstr>
      <vt:lpstr>DejaVu Serif Condensed</vt:lpstr>
      <vt:lpstr>DIN-Light</vt:lpstr>
      <vt:lpstr>DIN-Medium</vt:lpstr>
      <vt:lpstr>Wingdings</vt:lpstr>
      <vt:lpstr>Wingdings 2</vt:lpstr>
      <vt:lpstr>HDOfficeLightV0</vt:lpstr>
      <vt:lpstr>Tema ICMAT</vt:lpstr>
      <vt:lpstr>Hoja de cálculo</vt:lpstr>
      <vt:lpstr>CSIC   UAM   UC3M   UCM </vt:lpstr>
      <vt:lpstr>Programa</vt:lpstr>
      <vt:lpstr>Acerca de mi</vt:lpstr>
      <vt:lpstr>Computación de altas prestaciones</vt:lpstr>
      <vt:lpstr>Recursos HPC en el ámbito CSIC/UAM</vt:lpstr>
      <vt:lpstr>Comparativa de HPC (red RES)</vt:lpstr>
      <vt:lpstr>El cluster Lovelace. Arquitectura HW</vt:lpstr>
      <vt:lpstr>Lovelace – Nodos de cálculo</vt:lpstr>
      <vt:lpstr>CPU – latencias típicas - comparativa</vt:lpstr>
      <vt:lpstr>Lovelace CPUs Intel(R) Xeon(R) CPU E5-2640 v3 @ 2.60GHz</vt:lpstr>
      <vt:lpstr>Frecuencia de CPU vs paralelismo</vt:lpstr>
      <vt:lpstr>Comparativa – multiplicación de matrices</vt:lpstr>
      <vt:lpstr>Aceleradoras: Xeon Phi</vt:lpstr>
      <vt:lpstr>Aceleradoras: NVidia TESLA</vt:lpstr>
      <vt:lpstr>La red Infiniband</vt:lpstr>
      <vt:lpstr>El sistema de archivos LUSTRE</vt:lpstr>
      <vt:lpstr>Arquitectura de Lustre</vt:lpstr>
      <vt:lpstr>Capacidades de Lustre</vt:lpstr>
      <vt:lpstr>Lustre: comandos</vt:lpstr>
      <vt:lpstr>Arquitectura lógica: SGE</vt:lpstr>
      <vt:lpstr>Arquitectura lógica: SGE</vt:lpstr>
      <vt:lpstr>El sistema de colas</vt:lpstr>
      <vt:lpstr>Mostrar los hosts y el estado del cluster</vt:lpstr>
      <vt:lpstr>Envío de trabajos al cluster</vt:lpstr>
      <vt:lpstr>Iniciar sesiones interactivas</vt:lpstr>
      <vt:lpstr>Trabajos interactivos</vt:lpstr>
      <vt:lpstr>Trabajos batch (en serie)</vt:lpstr>
      <vt:lpstr>Ejemplo de script de trabajo en batch (serie)</vt:lpstr>
      <vt:lpstr>Monitorizar los trabajos: qstat, qacct</vt:lpstr>
      <vt:lpstr>Importante: especificar los recursos necesarios al planificador</vt:lpstr>
      <vt:lpstr>Recursos más importantes a especificar</vt:lpstr>
      <vt:lpstr>Trabajos en paralelo</vt:lpstr>
      <vt:lpstr>Comunicación entre procesos</vt:lpstr>
      <vt:lpstr>Los entornos de ejecución en paralelo</vt:lpstr>
      <vt:lpstr>Ejemplo de script de trabajo en paralelo</vt:lpstr>
      <vt:lpstr>Software y librerías disponibles</vt:lpstr>
      <vt:lpstr>Programación paralela: comparativa lenguajes – multiplicación de matrices</vt:lpstr>
      <vt:lpstr>Programación paralela: ejemplo</vt:lpstr>
      <vt:lpstr>Gracias!!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Introducción a la Infraestructura de Computación del ICMAT</dc:title>
  <dc:creator>Alfredo</dc:creator>
  <cp:lastModifiedBy>Alfredo</cp:lastModifiedBy>
  <cp:revision>83</cp:revision>
  <dcterms:created xsi:type="dcterms:W3CDTF">2017-04-20T08:56:46Z</dcterms:created>
  <dcterms:modified xsi:type="dcterms:W3CDTF">2017-05-08T12:06:56Z</dcterms:modified>
</cp:coreProperties>
</file>